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80" r:id="rId6"/>
    <p:sldId id="262" r:id="rId7"/>
    <p:sldId id="263" r:id="rId8"/>
    <p:sldId id="264" r:id="rId9"/>
    <p:sldId id="266" r:id="rId10"/>
    <p:sldId id="268" r:id="rId11"/>
    <p:sldId id="269" r:id="rId12"/>
    <p:sldId id="267" r:id="rId13"/>
    <p:sldId id="270" r:id="rId14"/>
    <p:sldId id="271" r:id="rId15"/>
    <p:sldId id="276" r:id="rId16"/>
    <p:sldId id="273" r:id="rId17"/>
    <p:sldId id="278" r:id="rId18"/>
    <p:sldId id="279" r:id="rId19"/>
    <p:sldId id="277" r:id="rId2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5F06"/>
    <a:srgbClr val="893201"/>
    <a:srgbClr val="660066"/>
    <a:srgbClr val="CC3399"/>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96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28139988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1829308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3769133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668408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686219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412921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417937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820841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858768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1135667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2015/8/11</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916544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4"/>
          </p:nvPr>
        </p:nvSpPr>
        <p:spPr>
          <a:xfrm>
            <a:off x="7020272" y="652025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A6995C-233E-4272-B72D-C859C197EE88}" type="slidenum">
              <a:rPr kumimoji="1" lang="ja-JP" altLang="en-US" smtClean="0"/>
              <a:t>‹#›</a:t>
            </a:fld>
            <a:endParaRPr kumimoji="1" lang="ja-JP" altLang="en-US" dirty="0"/>
          </a:p>
        </p:txBody>
      </p:sp>
      <p:pic>
        <p:nvPicPr>
          <p:cNvPr id="1026" name="Picture 2" descr="C:\Users\okazaki\Dropbox (nomadologie-holdings)\公式特殊プロジェクト_渋谷\Wscale\ホームページ素材\HP素材\Wscale_logo_yok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5818234"/>
            <a:ext cx="3419872" cy="1034545"/>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userDrawn="1"/>
        </p:nvSpPr>
        <p:spPr>
          <a:xfrm>
            <a:off x="0" y="0"/>
            <a:ext cx="9144000" cy="76470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56680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142875" y="791617"/>
            <a:ext cx="478790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 typeface="Arial" panose="020B0604020202020204" pitchFamily="34" charset="0"/>
              <a:buNone/>
            </a:pPr>
            <a:r>
              <a:rPr lang="en-US" altLang="ja-JP" sz="1600" dirty="0">
                <a:solidFill>
                  <a:srgbClr val="7F7F7F"/>
                </a:solidFill>
              </a:rPr>
              <a:t>au</a:t>
            </a:r>
            <a:r>
              <a:rPr lang="ja-JP" altLang="en-US" sz="1600" dirty="0">
                <a:solidFill>
                  <a:srgbClr val="7F7F7F"/>
                </a:solidFill>
              </a:rPr>
              <a:t>スマートパス</a:t>
            </a:r>
          </a:p>
          <a:p>
            <a:pPr eaLnBrk="1" hangingPunct="1">
              <a:spcBef>
                <a:spcPct val="0"/>
              </a:spcBef>
              <a:buFont typeface="Arial" panose="020B0604020202020204" pitchFamily="34" charset="0"/>
              <a:buNone/>
            </a:pPr>
            <a:r>
              <a:rPr lang="ja-JP" altLang="en-US" sz="1600" dirty="0">
                <a:solidFill>
                  <a:srgbClr val="7F7F7F"/>
                </a:solidFill>
              </a:rPr>
              <a:t>新規アプリ・webサービス企画提案書　</a:t>
            </a:r>
            <a:r>
              <a:rPr lang="ja-JP" altLang="en-US" sz="1600" u="sng" dirty="0">
                <a:solidFill>
                  <a:srgbClr val="FE0000"/>
                </a:solidFill>
              </a:rPr>
              <a:t>Ver.1.2</a:t>
            </a:r>
          </a:p>
        </p:txBody>
      </p:sp>
      <p:sp>
        <p:nvSpPr>
          <p:cNvPr id="3" name="サブタイトル 2"/>
          <p:cNvSpPr>
            <a:spLocks noGrp="1" noChangeArrowheads="1"/>
          </p:cNvSpPr>
          <p:nvPr/>
        </p:nvSpPr>
        <p:spPr bwMode="auto">
          <a:xfrm>
            <a:off x="1371600" y="2616919"/>
            <a:ext cx="6400800" cy="433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lnSpc>
                <a:spcPct val="80000"/>
              </a:lnSpc>
              <a:buFont typeface="Arial" panose="020B0604020202020204" pitchFamily="34" charset="0"/>
              <a:buNone/>
              <a:defRPr/>
            </a:pPr>
            <a:r>
              <a:rPr lang="ja-JP" altLang="en-US" sz="2400" dirty="0" smtClean="0">
                <a:solidFill>
                  <a:schemeClr val="bg1">
                    <a:lumMod val="50000"/>
                  </a:schemeClr>
                </a:solidFill>
                <a:latin typeface="メイリオ" panose="020B0604030504040204" pitchFamily="50" charset="-128"/>
              </a:rPr>
              <a:t>理数系メガネ男子だらけの恋愛ゲーム</a:t>
            </a:r>
            <a:endParaRPr lang="zh-CN" altLang="ja-JP" sz="2400" dirty="0" smtClean="0">
              <a:solidFill>
                <a:schemeClr val="bg1">
                  <a:lumMod val="50000"/>
                </a:schemeClr>
              </a:solidFill>
              <a:latin typeface="メイリオ" panose="020B0604030504040204" pitchFamily="50" charset="-128"/>
            </a:endParaRPr>
          </a:p>
        </p:txBody>
      </p:sp>
      <p:sp>
        <p:nvSpPr>
          <p:cNvPr id="4" name="タイトル 1"/>
          <p:cNvSpPr>
            <a:spLocks noGrp="1" noChangeArrowheads="1"/>
          </p:cNvSpPr>
          <p:nvPr/>
        </p:nvSpPr>
        <p:spPr bwMode="auto">
          <a:xfrm>
            <a:off x="539750" y="3210644"/>
            <a:ext cx="8208963" cy="1144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buFontTx/>
              <a:buNone/>
              <a:defRPr/>
            </a:pPr>
            <a:r>
              <a:rPr lang="ja-JP" altLang="en-US" sz="4400" dirty="0" smtClean="0">
                <a:solidFill>
                  <a:schemeClr val="bg1">
                    <a:lumMod val="50000"/>
                  </a:schemeClr>
                </a:solidFill>
                <a:latin typeface="メイリオ" panose="020B0604030504040204" pitchFamily="50" charset="-128"/>
              </a:rPr>
              <a:t>イケメンラボの恋は終わらない</a:t>
            </a:r>
            <a:endParaRPr lang="en-US" altLang="ja-JP" sz="4400" dirty="0" smtClean="0">
              <a:solidFill>
                <a:schemeClr val="bg1">
                  <a:lumMod val="50000"/>
                </a:schemeClr>
              </a:solidFill>
              <a:latin typeface="メイリオ" panose="020B0604030504040204" pitchFamily="50" charset="-128"/>
            </a:endParaRPr>
          </a:p>
          <a:p>
            <a:pPr algn="ctr" eaLnBrk="1" hangingPunct="1">
              <a:spcBef>
                <a:spcPct val="0"/>
              </a:spcBef>
              <a:buFontTx/>
              <a:buNone/>
              <a:defRPr/>
            </a:pPr>
            <a:r>
              <a:rPr lang="en-US" altLang="ja-JP" dirty="0" smtClean="0">
                <a:solidFill>
                  <a:schemeClr val="bg1">
                    <a:lumMod val="50000"/>
                  </a:schemeClr>
                </a:solidFill>
                <a:latin typeface="メイリオ" panose="020B0604030504040204" pitchFamily="50" charset="-128"/>
              </a:rPr>
              <a:t>for au</a:t>
            </a:r>
            <a:r>
              <a:rPr lang="ja-JP" altLang="en-US" dirty="0" smtClean="0">
                <a:solidFill>
                  <a:schemeClr val="bg1">
                    <a:lumMod val="50000"/>
                  </a:schemeClr>
                </a:solidFill>
                <a:latin typeface="メイリオ" panose="020B0604030504040204" pitchFamily="50" charset="-128"/>
              </a:rPr>
              <a:t>スマートパス</a:t>
            </a:r>
          </a:p>
        </p:txBody>
      </p:sp>
      <p:sp>
        <p:nvSpPr>
          <p:cNvPr id="5" name="Text Box 2"/>
          <p:cNvSpPr txBox="1">
            <a:spLocks noChangeArrowheads="1"/>
          </p:cNvSpPr>
          <p:nvPr/>
        </p:nvSpPr>
        <p:spPr bwMode="auto">
          <a:xfrm>
            <a:off x="6327775" y="6091510"/>
            <a:ext cx="2670175" cy="57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r" eaLnBrk="1" hangingPunct="1">
              <a:spcBef>
                <a:spcPct val="0"/>
              </a:spcBef>
              <a:buFont typeface="Arial" panose="020B0604020202020204" pitchFamily="34" charset="0"/>
              <a:buNone/>
            </a:pPr>
            <a:r>
              <a:rPr lang="ja-JP" altLang="en-US" sz="1600" dirty="0">
                <a:solidFill>
                  <a:srgbClr val="808080"/>
                </a:solidFill>
              </a:rPr>
              <a:t>申請日：</a:t>
            </a:r>
            <a:r>
              <a:rPr lang="en-US" altLang="ja-JP" sz="1600" dirty="0">
                <a:solidFill>
                  <a:srgbClr val="808080"/>
                </a:solidFill>
              </a:rPr>
              <a:t>201</a:t>
            </a:r>
            <a:r>
              <a:rPr lang="ja-JP" altLang="en-US" sz="1600" dirty="0" smtClean="0">
                <a:solidFill>
                  <a:srgbClr val="808080"/>
                </a:solidFill>
              </a:rPr>
              <a:t>5年</a:t>
            </a:r>
            <a:r>
              <a:rPr lang="en-US" altLang="ja-JP" sz="1600" dirty="0" smtClean="0">
                <a:solidFill>
                  <a:srgbClr val="808080"/>
                </a:solidFill>
              </a:rPr>
              <a:t>0</a:t>
            </a:r>
            <a:r>
              <a:rPr lang="ja-JP" altLang="en-US" sz="1600" dirty="0" smtClean="0">
                <a:solidFill>
                  <a:srgbClr val="808080"/>
                </a:solidFill>
              </a:rPr>
              <a:t>月</a:t>
            </a:r>
            <a:r>
              <a:rPr lang="en-US" altLang="ja-JP" sz="1600" dirty="0" smtClean="0">
                <a:solidFill>
                  <a:srgbClr val="808080"/>
                </a:solidFill>
              </a:rPr>
              <a:t>0</a:t>
            </a:r>
            <a:r>
              <a:rPr lang="ja-JP" altLang="en-US" sz="1600" dirty="0">
                <a:solidFill>
                  <a:srgbClr val="808080"/>
                </a:solidFill>
              </a:rPr>
              <a:t>日</a:t>
            </a:r>
          </a:p>
          <a:p>
            <a:pPr algn="r" eaLnBrk="1" hangingPunct="1">
              <a:spcBef>
                <a:spcPct val="0"/>
              </a:spcBef>
              <a:buFont typeface="Arial" panose="020B0604020202020204" pitchFamily="34" charset="0"/>
              <a:buNone/>
            </a:pPr>
            <a:r>
              <a:rPr lang="ja-JP" altLang="en-US" sz="1600" dirty="0">
                <a:solidFill>
                  <a:srgbClr val="808080"/>
                </a:solidFill>
              </a:rPr>
              <a:t>提供会社名</a:t>
            </a:r>
            <a:r>
              <a:rPr lang="ja-JP" altLang="en-US" sz="1600" dirty="0" smtClean="0">
                <a:solidFill>
                  <a:srgbClr val="808080"/>
                </a:solidFill>
              </a:rPr>
              <a:t>：</a:t>
            </a:r>
            <a:r>
              <a:rPr lang="en-US" altLang="ja-JP" sz="1600" dirty="0" err="1" smtClean="0">
                <a:solidFill>
                  <a:srgbClr val="808080"/>
                </a:solidFill>
              </a:rPr>
              <a:t>WScale</a:t>
            </a:r>
            <a:endParaRPr lang="ja-JP" altLang="en-US" sz="1600" dirty="0">
              <a:solidFill>
                <a:srgbClr val="808080"/>
              </a:solidFill>
            </a:endParaRPr>
          </a:p>
        </p:txBody>
      </p:sp>
    </p:spTree>
    <p:extLst>
      <p:ext uri="{BB962C8B-B14F-4D97-AF65-F5344CB8AC3E}">
        <p14:creationId xmlns:p14="http://schemas.microsoft.com/office/powerpoint/2010/main" val="49319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498951"/>
            <a:ext cx="3806825" cy="2290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角丸四角形 8"/>
          <p:cNvSpPr/>
          <p:nvPr/>
        </p:nvSpPr>
        <p:spPr>
          <a:xfrm>
            <a:off x="299527" y="3504059"/>
            <a:ext cx="5136569" cy="2317751"/>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Picture 6" descr="C:\Users\Ito\Desktop\グラフィックス1.pngグラフィックス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4824" y="1039761"/>
            <a:ext cx="7056263" cy="2171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角丸四角形 7"/>
          <p:cNvSpPr/>
          <p:nvPr/>
        </p:nvSpPr>
        <p:spPr>
          <a:xfrm>
            <a:off x="299528" y="947266"/>
            <a:ext cx="8592951" cy="2317751"/>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ext Box 2"/>
          <p:cNvSpPr>
            <a:spLocks noChangeArrowheads="1"/>
          </p:cNvSpPr>
          <p:nvPr/>
        </p:nvSpPr>
        <p:spPr bwMode="auto">
          <a:xfrm>
            <a:off x="1043558" y="764704"/>
            <a:ext cx="504106" cy="365125"/>
          </a:xfrm>
          <a:prstGeom prst="rect">
            <a:avLst/>
          </a:prstGeom>
          <a:solidFill>
            <a:schemeClr val="bg1"/>
          </a:solidFill>
          <a:ln>
            <a:noFill/>
          </a:ln>
          <a:effec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en-US" altLang="ja-JP" sz="1800" dirty="0" err="1">
                <a:solidFill>
                  <a:srgbClr val="660066"/>
                </a:solidFill>
                <a:latin typeface="Segoe UI Semibold" panose="020B0702040204020203" pitchFamily="34" charset="0"/>
                <a:sym typeface="メイリオ" panose="020B0604030504040204" pitchFamily="50" charset="-128"/>
              </a:rPr>
              <a:t>i</a:t>
            </a:r>
            <a:r>
              <a:rPr lang="ja-JP" altLang="en-US" sz="1800" dirty="0">
                <a:solidFill>
                  <a:srgbClr val="660066"/>
                </a:solidFill>
                <a:latin typeface="Segoe UI Semibold" panose="020B0702040204020203" pitchFamily="34" charset="0"/>
                <a:sym typeface="メイリオ" panose="020B0604030504040204" pitchFamily="50" charset="-128"/>
              </a:rPr>
              <a:t>OS</a:t>
            </a:r>
            <a:endParaRPr lang="ja-JP" altLang="en-US" sz="1800" b="1" dirty="0">
              <a:solidFill>
                <a:srgbClr val="660066"/>
              </a:solidFill>
              <a:ea typeface="ＭＳ Ｐゴシック" panose="020B0600070205080204" pitchFamily="50" charset="-128"/>
              <a:cs typeface="Segoe UI" panose="020B0502040204020203" pitchFamily="34" charset="0"/>
              <a:sym typeface="メイリオ" panose="020B0604030504040204" pitchFamily="50" charset="-128"/>
            </a:endParaRPr>
          </a:p>
        </p:txBody>
      </p:sp>
      <p:sp>
        <p:nvSpPr>
          <p:cNvPr id="4" name="Text Box 7"/>
          <p:cNvSpPr>
            <a:spLocks noChangeArrowheads="1"/>
          </p:cNvSpPr>
          <p:nvPr/>
        </p:nvSpPr>
        <p:spPr bwMode="auto">
          <a:xfrm>
            <a:off x="5652120" y="4097300"/>
            <a:ext cx="3397073" cy="1204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ja-JP" altLang="en-US" sz="1800" dirty="0" smtClean="0">
                <a:solidFill>
                  <a:srgbClr val="660066"/>
                </a:solidFill>
                <a:latin typeface="メイリオ" panose="020B0604030504040204" pitchFamily="50" charset="-128"/>
                <a:sym typeface="メイリオ" panose="020B0604030504040204" pitchFamily="50" charset="-128"/>
              </a:rPr>
              <a:t>本サービスは</a:t>
            </a:r>
            <a:r>
              <a:rPr lang="en-US" altLang="ja-JP" sz="1800" dirty="0" smtClean="0">
                <a:solidFill>
                  <a:srgbClr val="660066"/>
                </a:solidFill>
                <a:latin typeface="Segoe UI Semilight" panose="020B0402040204020203" pitchFamily="34" charset="0"/>
                <a:sym typeface="Segoe UI Semilight" panose="020B0402040204020203" pitchFamily="34" charset="0"/>
              </a:rPr>
              <a:t>4s</a:t>
            </a:r>
            <a:r>
              <a:rPr lang="en-US" altLang="ja-JP" sz="1800" dirty="0" smtClean="0">
                <a:solidFill>
                  <a:srgbClr val="660066"/>
                </a:solidFill>
                <a:latin typeface="メイリオ" panose="020B0604030504040204" pitchFamily="50" charset="-128"/>
                <a:sym typeface="メイリオ" panose="020B0604030504040204" pitchFamily="50" charset="-128"/>
              </a:rPr>
              <a:t>以降の</a:t>
            </a:r>
            <a:r>
              <a:rPr lang="en-US" altLang="ja-JP" sz="1800" dirty="0" smtClean="0">
                <a:solidFill>
                  <a:srgbClr val="660066"/>
                </a:solidFill>
                <a:latin typeface="Segoe UI Semilight" panose="020B0402040204020203" pitchFamily="34" charset="0"/>
                <a:sym typeface="メイリオ" panose="020B0604030504040204" pitchFamily="50" charset="-128"/>
              </a:rPr>
              <a:t>iPhone</a:t>
            </a:r>
          </a:p>
          <a:p>
            <a:pPr eaLnBrk="1" hangingPunct="1">
              <a:spcBef>
                <a:spcPts val="800"/>
              </a:spcBef>
              <a:buFont typeface="Times New Roman" panose="02020603050405020304" pitchFamily="18" charset="0"/>
              <a:buNone/>
            </a:pPr>
            <a:r>
              <a:rPr lang="ja-JP" altLang="en-US" sz="1800" dirty="0">
                <a:solidFill>
                  <a:srgbClr val="660066"/>
                </a:solidFill>
                <a:latin typeface="Segoe UI Semilight" panose="020B0402040204020203" pitchFamily="34" charset="0"/>
                <a:sym typeface="メイリオ" panose="020B0604030504040204" pitchFamily="50" charset="-128"/>
              </a:rPr>
              <a:t>及</a:t>
            </a:r>
            <a:r>
              <a:rPr lang="ja-JP" altLang="en-US" sz="1800" dirty="0" smtClean="0">
                <a:solidFill>
                  <a:srgbClr val="660066"/>
                </a:solidFill>
                <a:latin typeface="Segoe UI Semilight" panose="020B0402040204020203" pitchFamily="34" charset="0"/>
                <a:sym typeface="メイリオ" panose="020B0604030504040204" pitchFamily="50" charset="-128"/>
              </a:rPr>
              <a:t>び</a:t>
            </a:r>
            <a:r>
              <a:rPr lang="en-US" altLang="ja-JP" sz="1800" dirty="0" smtClean="0">
                <a:solidFill>
                  <a:srgbClr val="660066"/>
                </a:solidFill>
                <a:latin typeface="Segoe UI Semilight" panose="020B0402040204020203" pitchFamily="34" charset="0"/>
                <a:sym typeface="メイリオ" panose="020B0604030504040204" pitchFamily="50" charset="-128"/>
              </a:rPr>
              <a:t>AndroidOS4.0</a:t>
            </a:r>
            <a:r>
              <a:rPr lang="ja-JP" altLang="en-US" sz="1800" dirty="0">
                <a:solidFill>
                  <a:srgbClr val="660066"/>
                </a:solidFill>
                <a:latin typeface="Segoe UI Semilight" panose="020B0402040204020203" pitchFamily="34" charset="0"/>
                <a:sym typeface="メイリオ" panose="020B0604030504040204" pitchFamily="50" charset="-128"/>
              </a:rPr>
              <a:t>以降の端末</a:t>
            </a:r>
            <a:r>
              <a:rPr lang="en-US" altLang="ja-JP" sz="1800" dirty="0" smtClean="0">
                <a:solidFill>
                  <a:srgbClr val="660066"/>
                </a:solidFill>
                <a:latin typeface="メイリオ" panose="020B0604030504040204" pitchFamily="50" charset="-128"/>
                <a:sym typeface="メイリオ" panose="020B0604030504040204" pitchFamily="50" charset="-128"/>
              </a:rPr>
              <a:t>に</a:t>
            </a:r>
          </a:p>
          <a:p>
            <a:pPr eaLnBrk="1" hangingPunct="1">
              <a:spcBef>
                <a:spcPts val="800"/>
              </a:spcBef>
              <a:buFont typeface="Times New Roman" panose="02020603050405020304" pitchFamily="18" charset="0"/>
              <a:buNone/>
            </a:pPr>
            <a:r>
              <a:rPr lang="en-US" altLang="ja-JP" sz="1800" dirty="0" err="1" smtClean="0">
                <a:solidFill>
                  <a:srgbClr val="660066"/>
                </a:solidFill>
                <a:latin typeface="メイリオ" panose="020B0604030504040204" pitchFamily="50" charset="-128"/>
                <a:sym typeface="メイリオ" panose="020B0604030504040204" pitchFamily="50" charset="-128"/>
              </a:rPr>
              <a:t>対応いたします</a:t>
            </a:r>
            <a:r>
              <a:rPr lang="en-US" altLang="ja-JP" sz="1800" dirty="0">
                <a:solidFill>
                  <a:srgbClr val="660066"/>
                </a:solidFill>
                <a:latin typeface="メイリオ" panose="020B0604030504040204" pitchFamily="50" charset="-128"/>
                <a:sym typeface="メイリオ" panose="020B0604030504040204" pitchFamily="50" charset="-128"/>
              </a:rPr>
              <a:t>!</a:t>
            </a:r>
            <a:endParaRPr lang="ja-JP" altLang="en-US" sz="1800" dirty="0">
              <a:solidFill>
                <a:srgbClr val="660066"/>
              </a:solidFill>
              <a:latin typeface="Arial" panose="020B0604020202020204" pitchFamily="34" charset="0"/>
              <a:ea typeface="ＭＳ Ｐゴシック" panose="020B0600070205080204" pitchFamily="50" charset="-128"/>
            </a:endParaRPr>
          </a:p>
        </p:txBody>
      </p:sp>
      <p:sp>
        <p:nvSpPr>
          <p:cNvPr id="5" name="Text Box 2"/>
          <p:cNvSpPr>
            <a:spLocks noChangeArrowheads="1"/>
          </p:cNvSpPr>
          <p:nvPr/>
        </p:nvSpPr>
        <p:spPr bwMode="auto">
          <a:xfrm>
            <a:off x="791357" y="3284984"/>
            <a:ext cx="1044339" cy="365125"/>
          </a:xfrm>
          <a:prstGeom prst="rect">
            <a:avLst/>
          </a:prstGeom>
          <a:solidFill>
            <a:schemeClr val="bg1"/>
          </a:solidFill>
          <a:ln>
            <a:noFill/>
          </a:ln>
          <a:effec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en-US" altLang="ja-JP" sz="1800" dirty="0">
                <a:solidFill>
                  <a:srgbClr val="660066"/>
                </a:solidFill>
                <a:latin typeface="Segoe UI Semibold" panose="020B0702040204020203" pitchFamily="34" charset="0"/>
                <a:sym typeface="メイリオ" panose="020B0604030504040204" pitchFamily="50" charset="-128"/>
              </a:rPr>
              <a:t>Android</a:t>
            </a:r>
          </a:p>
        </p:txBody>
      </p:sp>
      <p:sp>
        <p:nvSpPr>
          <p:cNvPr id="7"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対応機種</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468021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noChangeArrowheads="1"/>
          </p:cNvSpPr>
          <p:nvPr/>
        </p:nvSpPr>
        <p:spPr bwMode="auto">
          <a:xfrm>
            <a:off x="611560" y="1869134"/>
            <a:ext cx="7992888" cy="20762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 typeface="Arial" panose="020B0604020202020204" pitchFamily="34" charset="0"/>
              <a:buNone/>
              <a:defRPr/>
            </a:pPr>
            <a:r>
              <a:rPr lang="ja-JP" altLang="en-US" sz="1600" dirty="0" smtClean="0">
                <a:solidFill>
                  <a:srgbClr val="660066"/>
                </a:solidFill>
                <a:latin typeface="メイリオ" panose="020B0604030504040204" pitchFamily="50" charset="-128"/>
              </a:rPr>
              <a:t>ユーザーへの訴求を強めるため、本ゲームでは今後、続編や各キャラクター</a:t>
            </a:r>
            <a:r>
              <a:rPr lang="ja-JP" altLang="en-US" sz="1600" dirty="0" smtClean="0">
                <a:solidFill>
                  <a:srgbClr val="660066"/>
                </a:solidFill>
                <a:latin typeface="メイリオ" panose="020B0604030504040204" pitchFamily="50" charset="-128"/>
              </a:rPr>
              <a:t>による</a:t>
            </a:r>
            <a:r>
              <a:rPr lang="ja-JP" altLang="en-US" sz="1600" dirty="0" smtClean="0">
                <a:solidFill>
                  <a:srgbClr val="660066"/>
                </a:solidFill>
                <a:latin typeface="メイリオ" panose="020B0604030504040204" pitchFamily="50" charset="-128"/>
              </a:rPr>
              <a:t>スピンオフの制作を想定しています。</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気になる恋の模様</a:t>
            </a:r>
            <a:r>
              <a:rPr lang="ja-JP" altLang="en-US" sz="1600" dirty="0" smtClean="0">
                <a:solidFill>
                  <a:srgbClr val="660066"/>
                </a:solidFill>
                <a:latin typeface="メイリオ" panose="020B0604030504040204" pitchFamily="50" charset="-128"/>
              </a:rPr>
              <a:t>は</a:t>
            </a:r>
            <a:r>
              <a:rPr lang="ja-JP" altLang="en-US" sz="1600" dirty="0" smtClean="0">
                <a:solidFill>
                  <a:srgbClr val="660066"/>
                </a:solidFill>
                <a:latin typeface="メイリオ" panose="020B0604030504040204" pitchFamily="50" charset="-128"/>
              </a:rPr>
              <a:t>次回予告の随時更新でお知らせ！ユーザー</a:t>
            </a:r>
            <a:r>
              <a:rPr lang="ja-JP" altLang="en-US" sz="1600" dirty="0" smtClean="0">
                <a:solidFill>
                  <a:srgbClr val="660066"/>
                </a:solidFill>
                <a:latin typeface="メイリオ" panose="020B0604030504040204" pitchFamily="50" charset="-128"/>
              </a:rPr>
              <a:t>の</a:t>
            </a:r>
            <a:r>
              <a:rPr lang="ja-JP" altLang="en-US" sz="1600" dirty="0" smtClean="0">
                <a:solidFill>
                  <a:srgbClr val="660066"/>
                </a:solidFill>
                <a:latin typeface="メイリオ" panose="020B0604030504040204" pitchFamily="50" charset="-128"/>
              </a:rPr>
              <a:t>今後の展開へ</a:t>
            </a:r>
            <a:r>
              <a:rPr lang="ja-JP" altLang="en-US" sz="1600" dirty="0" smtClean="0">
                <a:solidFill>
                  <a:srgbClr val="660066"/>
                </a:solidFill>
                <a:latin typeface="メイリオ" panose="020B0604030504040204" pitchFamily="50" charset="-128"/>
              </a:rPr>
              <a:t>の期待</a:t>
            </a:r>
            <a:r>
              <a:rPr lang="ja-JP" altLang="en-US" sz="1600" dirty="0" smtClean="0">
                <a:solidFill>
                  <a:srgbClr val="660066"/>
                </a:solidFill>
                <a:latin typeface="メイリオ" panose="020B0604030504040204" pitchFamily="50" charset="-128"/>
              </a:rPr>
              <a:t>を膨らませていきます。</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また、</a:t>
            </a:r>
            <a:r>
              <a:rPr lang="ja-JP" altLang="en-US" sz="1600" dirty="0" smtClean="0">
                <a:solidFill>
                  <a:srgbClr val="660066"/>
                </a:solidFill>
                <a:latin typeface="メイリオ" panose="020B0604030504040204" pitchFamily="50" charset="-128"/>
              </a:rPr>
              <a:t>ゲームに登場するイケメンキャラの</a:t>
            </a:r>
            <a:r>
              <a:rPr lang="ja-JP" altLang="en-US" sz="1600" dirty="0" smtClean="0">
                <a:solidFill>
                  <a:srgbClr val="660066"/>
                </a:solidFill>
                <a:latin typeface="メイリオ" panose="020B0604030504040204" pitchFamily="50" charset="-128"/>
              </a:rPr>
              <a:t>期間限定</a:t>
            </a:r>
            <a:r>
              <a:rPr lang="ja-JP" altLang="en-US" sz="1600" dirty="0" smtClean="0">
                <a:solidFill>
                  <a:srgbClr val="660066"/>
                </a:solidFill>
                <a:latin typeface="メイリオ" panose="020B0604030504040204" pitchFamily="50" charset="-128"/>
              </a:rPr>
              <a:t>待ち受け画像を用意し、各シーズンごと</a:t>
            </a:r>
            <a:r>
              <a:rPr lang="ja-JP" altLang="en-US" sz="1600" dirty="0" smtClean="0">
                <a:solidFill>
                  <a:srgbClr val="660066"/>
                </a:solidFill>
                <a:latin typeface="メイリオ" panose="020B0604030504040204" pitchFamily="50" charset="-128"/>
              </a:rPr>
              <a:t>にユーザー</a:t>
            </a:r>
            <a:r>
              <a:rPr lang="ja-JP" altLang="en-US" sz="1600" dirty="0" smtClean="0">
                <a:solidFill>
                  <a:srgbClr val="660066"/>
                </a:solidFill>
                <a:latin typeface="メイリオ" panose="020B0604030504040204" pitchFamily="50" charset="-128"/>
              </a:rPr>
              <a:t>に訴求します</a:t>
            </a:r>
            <a:r>
              <a:rPr lang="ja-JP" altLang="en-US" sz="1600" dirty="0" smtClean="0">
                <a:solidFill>
                  <a:srgbClr val="660066"/>
                </a:solidFill>
                <a:latin typeface="+mn-ea"/>
                <a:ea typeface="+mn-ea"/>
              </a:rPr>
              <a:t>。</a:t>
            </a:r>
            <a:endParaRPr lang="en-US" altLang="ja-JP" sz="1600" dirty="0" smtClean="0">
              <a:solidFill>
                <a:srgbClr val="660066"/>
              </a:solidFill>
              <a:latin typeface="+mn-ea"/>
              <a:ea typeface="+mn-ea"/>
            </a:endParaRPr>
          </a:p>
        </p:txBody>
      </p:sp>
      <p:pic>
        <p:nvPicPr>
          <p:cNvPr id="4"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61594" y="3645024"/>
            <a:ext cx="1642854" cy="291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ボックス 4"/>
          <p:cNvSpPr txBox="1"/>
          <p:nvPr/>
        </p:nvSpPr>
        <p:spPr>
          <a:xfrm>
            <a:off x="3955484" y="4797485"/>
            <a:ext cx="3002662" cy="276999"/>
          </a:xfrm>
          <a:prstGeom prst="rect">
            <a:avLst/>
          </a:prstGeom>
          <a:noFill/>
        </p:spPr>
        <p:txBody>
          <a:bodyPr wrap="square">
            <a:spAutoFit/>
          </a:bodyPr>
          <a:lstStyle/>
          <a:p>
            <a:pPr>
              <a:defRPr/>
            </a:pPr>
            <a:r>
              <a:rPr kumimoji="1" lang="ja-JP" altLang="en-US" sz="1200" dirty="0">
                <a:solidFill>
                  <a:srgbClr val="660066"/>
                </a:solidFill>
                <a:latin typeface="メイリオ" panose="020B0604030504040204" pitchFamily="50" charset="-128"/>
                <a:ea typeface="メイリオ" panose="020B0604030504040204" pitchFamily="50" charset="-128"/>
              </a:rPr>
              <a:t>イメージ画像</a:t>
            </a:r>
            <a:r>
              <a:rPr kumimoji="1" lang="ja-JP" altLang="en-US" sz="1200" dirty="0" smtClean="0">
                <a:solidFill>
                  <a:srgbClr val="660066"/>
                </a:solidFill>
                <a:latin typeface="メイリオ" panose="020B0604030504040204" pitchFamily="50" charset="-128"/>
                <a:ea typeface="メイリオ" panose="020B0604030504040204" pitchFamily="50" charset="-128"/>
              </a:rPr>
              <a:t>：愛創ラボのクリスマス</a:t>
            </a:r>
            <a:endParaRPr kumimoji="1" lang="ja-JP" altLang="en-US" sz="1200" dirty="0">
              <a:solidFill>
                <a:srgbClr val="660066"/>
              </a:solidFill>
              <a:latin typeface="メイリオ" panose="020B0604030504040204" pitchFamily="50" charset="-128"/>
              <a:ea typeface="メイリオ" panose="020B0604030504040204" pitchFamily="50" charset="-128"/>
            </a:endParaRP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プロモーション計画</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8250" y="1022252"/>
            <a:ext cx="6667500" cy="723900"/>
          </a:xfrm>
          <a:prstGeom prst="rect">
            <a:avLst/>
          </a:prstGeom>
        </p:spPr>
      </p:pic>
      <p:sp>
        <p:nvSpPr>
          <p:cNvPr id="8" name="角丸四角形 7"/>
          <p:cNvSpPr/>
          <p:nvPr/>
        </p:nvSpPr>
        <p:spPr>
          <a:xfrm>
            <a:off x="3635896" y="3522042"/>
            <a:ext cx="5386781" cy="3219326"/>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413862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983009" y="879723"/>
            <a:ext cx="7405341" cy="2674737"/>
          </a:xfrm>
          <a:prstGeom prst="roundRect">
            <a:avLst/>
          </a:prstGeom>
          <a:solidFill>
            <a:srgbClr val="FE5F06"/>
          </a:solidFill>
          <a:ln>
            <a:solidFill>
              <a:srgbClr val="8932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 Box 3"/>
          <p:cNvSpPr txBox="1">
            <a:spLocks noChangeArrowheads="1"/>
          </p:cNvSpPr>
          <p:nvPr/>
        </p:nvSpPr>
        <p:spPr bwMode="auto">
          <a:xfrm>
            <a:off x="395759" y="3790455"/>
            <a:ext cx="8352482" cy="1150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本ゲームを</a:t>
            </a:r>
            <a:r>
              <a:rPr lang="en-US" altLang="ja-JP" sz="1400" dirty="0">
                <a:solidFill>
                  <a:srgbClr val="660066"/>
                </a:solidFill>
                <a:latin typeface="メイリオ" panose="020B0604030504040204" pitchFamily="50" charset="-128"/>
              </a:rPr>
              <a:t>au</a:t>
            </a:r>
            <a:r>
              <a:rPr lang="ja-JP" altLang="en-US" sz="1400" dirty="0">
                <a:solidFill>
                  <a:srgbClr val="660066"/>
                </a:solidFill>
                <a:latin typeface="メイリオ" panose="020B0604030504040204" pitchFamily="50" charset="-128"/>
              </a:rPr>
              <a:t>スマートパスで提供する際、他マーケットでは提供されない</a:t>
            </a:r>
            <a:r>
              <a:rPr lang="ja-JP" altLang="en-US" sz="1400" b="1" dirty="0">
                <a:solidFill>
                  <a:srgbClr val="FE5F06"/>
                </a:solidFill>
                <a:latin typeface="メイリオ" panose="020B0604030504040204" pitchFamily="50" charset="-128"/>
              </a:rPr>
              <a:t>ボーナスシナリオ</a:t>
            </a:r>
            <a:r>
              <a:rPr lang="ja-JP" altLang="en-US" sz="1400" dirty="0">
                <a:solidFill>
                  <a:srgbClr val="660066"/>
                </a:solidFill>
                <a:latin typeface="メイリオ" panose="020B0604030504040204" pitchFamily="50" charset="-128"/>
              </a:rPr>
              <a:t>を特別に</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追加いたします。さらに</a:t>
            </a:r>
            <a:r>
              <a:rPr lang="en-US" altLang="ja-JP" sz="1400" b="1" dirty="0">
                <a:solidFill>
                  <a:srgbClr val="FE5F06"/>
                </a:solidFill>
                <a:latin typeface="メイリオ" panose="020B0604030504040204" pitchFamily="50" charset="-128"/>
              </a:rPr>
              <a:t>au</a:t>
            </a:r>
            <a:r>
              <a:rPr lang="ja-JP" altLang="en-US" sz="1400" b="1" dirty="0">
                <a:solidFill>
                  <a:srgbClr val="FE5F06"/>
                </a:solidFill>
                <a:latin typeface="メイリオ" panose="020B0604030504040204" pitchFamily="50" charset="-128"/>
              </a:rPr>
              <a:t>スマートパス限定のキャラ画像</a:t>
            </a:r>
            <a:r>
              <a:rPr lang="ja-JP" altLang="en-US" sz="1400" dirty="0" smtClean="0">
                <a:solidFill>
                  <a:srgbClr val="660066"/>
                </a:solidFill>
                <a:latin typeface="メイリオ" panose="020B0604030504040204" pitchFamily="50" charset="-128"/>
              </a:rPr>
              <a:t>を無料プレゼント</a:t>
            </a:r>
            <a:r>
              <a:rPr lang="ja-JP" altLang="en-US" sz="1400" dirty="0">
                <a:solidFill>
                  <a:srgbClr val="660066"/>
                </a:solidFill>
                <a:latin typeface="メイリオ" panose="020B0604030504040204" pitchFamily="50" charset="-128"/>
              </a:rPr>
              <a:t>！</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本ゲームの</a:t>
            </a:r>
            <a:r>
              <a:rPr lang="en-US" altLang="ja-JP" sz="1400" dirty="0" smtClean="0">
                <a:solidFill>
                  <a:srgbClr val="660066"/>
                </a:solidFill>
                <a:latin typeface="メイリオ" panose="020B0604030504040204" pitchFamily="50" charset="-128"/>
              </a:rPr>
              <a:t>au</a:t>
            </a:r>
            <a:r>
              <a:rPr lang="ja-JP" altLang="en-US" sz="1400" dirty="0">
                <a:solidFill>
                  <a:srgbClr val="660066"/>
                </a:solidFill>
                <a:latin typeface="メイリオ" panose="020B0604030504040204" pitchFamily="50" charset="-128"/>
              </a:rPr>
              <a:t>スマートパス特典はボリューム</a:t>
            </a:r>
            <a:r>
              <a:rPr lang="ja-JP" altLang="en-US" sz="1400" dirty="0" smtClean="0">
                <a:solidFill>
                  <a:srgbClr val="660066"/>
                </a:solidFill>
                <a:latin typeface="メイリオ" panose="020B0604030504040204" pitchFamily="50" charset="-128"/>
              </a:rPr>
              <a:t>満点です</a:t>
            </a:r>
            <a:r>
              <a:rPr lang="ja-JP" altLang="en-US" sz="1400" dirty="0">
                <a:solidFill>
                  <a:srgbClr val="660066"/>
                </a:solidFill>
                <a:latin typeface="メイリオ" panose="020B0604030504040204" pitchFamily="50" charset="-128"/>
              </a:rPr>
              <a:t>！</a:t>
            </a:r>
            <a:endParaRPr lang="en-US" altLang="ja-JP" sz="1400" dirty="0">
              <a:solidFill>
                <a:srgbClr val="660066"/>
              </a:solidFill>
              <a:latin typeface="メイリオ" panose="020B0604030504040204" pitchFamily="50" charset="-128"/>
            </a:endParaRP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a:t>
            </a:r>
            <a:r>
              <a:rPr lang="en-US" altLang="ja-JP"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u</a:t>
            </a: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スマートパス限定特典</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2526" y="3995738"/>
            <a:ext cx="2411760" cy="2857935"/>
          </a:xfrm>
          <a:prstGeom prst="rect">
            <a:avLst/>
          </a:prstGeom>
        </p:spPr>
      </p:pic>
      <p:sp>
        <p:nvSpPr>
          <p:cNvPr id="10" name="テキスト ボックス 9"/>
          <p:cNvSpPr txBox="1"/>
          <p:nvPr/>
        </p:nvSpPr>
        <p:spPr>
          <a:xfrm>
            <a:off x="3419872" y="908720"/>
            <a:ext cx="2749471" cy="707886"/>
          </a:xfrm>
          <a:prstGeom prst="rect">
            <a:avLst/>
          </a:prstGeom>
          <a:noFill/>
        </p:spPr>
        <p:txBody>
          <a:bodyPr wrap="none" rtlCol="0">
            <a:spAutoFit/>
          </a:bodyPr>
          <a:lstStyle/>
          <a:p>
            <a:r>
              <a:rPr lang="ja-JP" altLang="en-US" sz="4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２</a:t>
            </a:r>
            <a:r>
              <a:rPr kumimoji="1" lang="ja-JP" altLang="en-US" sz="4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大特典！</a:t>
            </a:r>
            <a:endParaRPr kumimoji="1" lang="ja-JP" altLang="en-US" sz="4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円形吹き出し 10"/>
          <p:cNvSpPr/>
          <p:nvPr/>
        </p:nvSpPr>
        <p:spPr>
          <a:xfrm>
            <a:off x="4838968" y="5049804"/>
            <a:ext cx="1872208" cy="1368152"/>
          </a:xfrm>
          <a:prstGeom prst="wedgeEllipseCallout">
            <a:avLst>
              <a:gd name="adj1" fmla="val 80512"/>
              <a:gd name="adj2" fmla="val -29397"/>
            </a:avLst>
          </a:prstGeom>
          <a:solidFill>
            <a:srgbClr val="FE5F06"/>
          </a:solidFill>
          <a:ln>
            <a:solidFill>
              <a:srgbClr val="8932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4943827" y="5436513"/>
            <a:ext cx="1850186" cy="584775"/>
          </a:xfrm>
          <a:prstGeom prst="rect">
            <a:avLst/>
          </a:prstGeom>
          <a:noFill/>
        </p:spPr>
        <p:txBody>
          <a:bodyPr wrap="none" rtlCol="0">
            <a:spAutoFit/>
          </a:bodyPr>
          <a:lstStyle/>
          <a:p>
            <a:r>
              <a:rPr kumimoji="1" lang="ja-JP" altLang="en-US" sz="1600" b="1" dirty="0" smtClean="0">
                <a:solidFill>
                  <a:schemeClr val="bg1"/>
                </a:solidFill>
              </a:rPr>
              <a:t>僕からのプレ、</a:t>
            </a:r>
            <a:endParaRPr kumimoji="1" lang="en-US" altLang="ja-JP" sz="1600" b="1" dirty="0" smtClean="0">
              <a:solidFill>
                <a:schemeClr val="bg1"/>
              </a:solidFill>
            </a:endParaRPr>
          </a:p>
          <a:p>
            <a:r>
              <a:rPr lang="ja-JP" altLang="en-US" sz="1600" b="1" dirty="0" smtClean="0">
                <a:solidFill>
                  <a:schemeClr val="bg1"/>
                </a:solidFill>
              </a:rPr>
              <a:t>受け取ってくれる？</a:t>
            </a:r>
            <a:endParaRPr kumimoji="1" lang="ja-JP" altLang="en-US" sz="1600" b="1" dirty="0">
              <a:solidFill>
                <a:schemeClr val="bg1"/>
              </a:solidFill>
            </a:endParaRPr>
          </a:p>
        </p:txBody>
      </p:sp>
      <p:sp>
        <p:nvSpPr>
          <p:cNvPr id="14" name="テキスト ボックス 13"/>
          <p:cNvSpPr txBox="1"/>
          <p:nvPr/>
        </p:nvSpPr>
        <p:spPr>
          <a:xfrm>
            <a:off x="1217624" y="1786751"/>
            <a:ext cx="7242688" cy="1354217"/>
          </a:xfrm>
          <a:prstGeom prst="rect">
            <a:avLst/>
          </a:prstGeom>
          <a:noFill/>
        </p:spPr>
        <p:txBody>
          <a:bodyPr wrap="none" rtlCol="0">
            <a:spAutoFit/>
          </a:bodyPr>
          <a:lstStyle/>
          <a:p>
            <a:pPr algn="ctr"/>
            <a:r>
              <a:rPr kumimoji="1"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限定ボーナスシナリオが読める！</a:t>
            </a:r>
            <a:endParaRPr kumimoji="1" lang="en-US" altLang="ja-JP"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kumimoji="1" lang="en-US" altLang="ja-JP"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a:t>
            </a:r>
            <a:r>
              <a:rPr lang="en-US" altLang="ja-JP"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u</a:t>
            </a:r>
            <a:r>
              <a:rPr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限定キャラクター画像が手に入る！</a:t>
            </a:r>
            <a:endParaRPr kumimoji="1"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33110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8916" y="1268760"/>
            <a:ext cx="6667500" cy="723900"/>
          </a:xfrm>
          <a:prstGeom prst="rect">
            <a:avLst/>
          </a:prstGeom>
        </p:spPr>
      </p:pic>
      <p:sp>
        <p:nvSpPr>
          <p:cNvPr id="3" name="タイトル 1"/>
          <p:cNvSpPr>
            <a:spLocks noGrp="1" noChangeArrowheads="1"/>
          </p:cNvSpPr>
          <p:nvPr/>
        </p:nvSpPr>
        <p:spPr bwMode="auto">
          <a:xfrm>
            <a:off x="773113" y="1951038"/>
            <a:ext cx="7597775" cy="598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600" dirty="0" smtClean="0">
                <a:solidFill>
                  <a:srgbClr val="660066"/>
                </a:solidFill>
              </a:rPr>
              <a:t>ここに、メガネ</a:t>
            </a:r>
            <a:r>
              <a:rPr lang="ja-JP" altLang="en-US" sz="1600" dirty="0" smtClean="0">
                <a:solidFill>
                  <a:srgbClr val="660066"/>
                </a:solidFill>
              </a:rPr>
              <a:t>をかけた男性は好きですか？との問いに対する回答をまとめたデータがあります。</a:t>
            </a: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r>
              <a:rPr lang="ja-JP" altLang="en-US" sz="1800" dirty="0" smtClean="0">
                <a:solidFill>
                  <a:srgbClr val="660066"/>
                </a:solidFill>
              </a:rPr>
              <a:t/>
            </a:r>
            <a:br>
              <a:rPr lang="ja-JP" altLang="en-US" sz="1800" dirty="0" smtClean="0">
                <a:solidFill>
                  <a:srgbClr val="660066"/>
                </a:solidFill>
              </a:rPr>
            </a:br>
            <a:endParaRPr lang="ja-JP" altLang="en-US" sz="1800" dirty="0" smtClean="0">
              <a:solidFill>
                <a:srgbClr val="660066"/>
              </a:solidFill>
            </a:endParaRPr>
          </a:p>
        </p:txBody>
      </p:sp>
      <p:sp>
        <p:nvSpPr>
          <p:cNvPr id="5" name="テキスト ボックス 2"/>
          <p:cNvSpPr txBox="1">
            <a:spLocks noChangeArrowheads="1"/>
          </p:cNvSpPr>
          <p:nvPr/>
        </p:nvSpPr>
        <p:spPr bwMode="auto">
          <a:xfrm>
            <a:off x="5364089" y="3939606"/>
            <a:ext cx="108012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pPr>
              <a:defRPr/>
            </a:pPr>
            <a:r>
              <a:rPr kumimoji="1" lang="ja-JP" altLang="en-US" sz="1200" dirty="0" smtClean="0">
                <a:solidFill>
                  <a:srgbClr val="660066"/>
                </a:solidFill>
              </a:rPr>
              <a:t>マイナビ調べ</a:t>
            </a: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ターゲット層</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2627784" y="2878184"/>
            <a:ext cx="4043030" cy="1200329"/>
          </a:xfrm>
          <a:prstGeom prst="rect">
            <a:avLst/>
          </a:prstGeom>
          <a:noFill/>
        </p:spPr>
        <p:txBody>
          <a:bodyPr wrap="none" rtlCol="0">
            <a:spAutoFit/>
          </a:bodyPr>
          <a:lstStyle/>
          <a:p>
            <a:r>
              <a:rPr lang="en-US" altLang="ja-JP" b="1"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Q.</a:t>
            </a:r>
            <a:r>
              <a:rPr lang="ja-JP" altLang="en-US" b="1"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メガネをかけた男性は好きですか</a:t>
            </a:r>
            <a:r>
              <a:rPr lang="en-US" altLang="ja-JP" b="1"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660066"/>
                </a:solidFill>
              </a:rPr>
              <a:t/>
            </a:r>
            <a:br>
              <a:rPr lang="ja-JP" altLang="en-US" dirty="0">
                <a:solidFill>
                  <a:srgbClr val="660066"/>
                </a:solidFill>
              </a:rPr>
            </a:br>
            <a:endParaRPr lang="ja-JP" altLang="en-US" dirty="0">
              <a:solidFill>
                <a:srgbClr val="660066"/>
              </a:solidFill>
            </a:endParaRPr>
          </a:p>
          <a:p>
            <a:r>
              <a:rPr lang="ja-JP" altLang="en-US"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はい </a:t>
            </a:r>
            <a:r>
              <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63.5%</a:t>
            </a:r>
            <a:br>
              <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いいえ </a:t>
            </a:r>
            <a:r>
              <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36.5</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517398" y="4509120"/>
            <a:ext cx="7366119" cy="830997"/>
          </a:xfrm>
          <a:prstGeom prst="rect">
            <a:avLst/>
          </a:prstGeom>
          <a:noFill/>
        </p:spPr>
        <p:txBody>
          <a:bodyPr wrap="none" rtlCol="0">
            <a:spAutoFit/>
          </a:bodyPr>
          <a:lstStyle/>
          <a:p>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理由としては「メガネ萌え」、メガネを外した時の「ギャップ萌え」、その他</a:t>
            </a:r>
            <a:endParaRPr kumimoji="1" lang="en-US" altLang="ja-JP"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近寄りがたい雰囲気がよいといった回答が得られています。</a:t>
            </a:r>
            <a:endParaRPr lang="en-US" altLang="ja-JP"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この嗜好は現実だけでなくもちろん恋愛ゲームにも反映されています。</a:t>
            </a:r>
            <a:endParaRPr kumimoji="1" lang="ja-JP" altLang="en-US" sz="1600"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8"/>
          <p:cNvSpPr/>
          <p:nvPr/>
        </p:nvSpPr>
        <p:spPr>
          <a:xfrm>
            <a:off x="1878610" y="2668662"/>
            <a:ext cx="5386781" cy="1696442"/>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511901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8250" y="1264940"/>
            <a:ext cx="6667500" cy="723900"/>
          </a:xfrm>
          <a:prstGeom prst="rect">
            <a:avLst/>
          </a:prstGeom>
        </p:spPr>
      </p:pic>
      <p:pic>
        <p:nvPicPr>
          <p:cNvPr id="4" name="図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913" y="3398698"/>
            <a:ext cx="954717" cy="101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noChangeArrowheads="1"/>
          </p:cNvSpPr>
          <p:nvPr/>
        </p:nvSpPr>
        <p:spPr bwMode="auto">
          <a:xfrm>
            <a:off x="476250" y="1951038"/>
            <a:ext cx="8191500" cy="1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600" dirty="0" smtClean="0">
                <a:solidFill>
                  <a:srgbClr val="660066"/>
                </a:solidFill>
                <a:latin typeface="メイリオ" panose="020B0604030504040204" pitchFamily="50" charset="-128"/>
              </a:rPr>
              <a:t>直近の乙女ゲームアワードの結果に基づきメガネキャラの登場有無を調べたところ</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人気上位</a:t>
            </a:r>
            <a:r>
              <a:rPr lang="en-US" altLang="ja-JP" sz="1600" dirty="0" smtClean="0">
                <a:solidFill>
                  <a:srgbClr val="660066"/>
                </a:solidFill>
                <a:latin typeface="メイリオ" panose="020B0604030504040204" pitchFamily="50" charset="-128"/>
              </a:rPr>
              <a:t>10</a:t>
            </a:r>
            <a:r>
              <a:rPr lang="ja-JP" altLang="en-US" sz="1600" dirty="0" smtClean="0">
                <a:solidFill>
                  <a:srgbClr val="660066"/>
                </a:solidFill>
                <a:latin typeface="メイリオ" panose="020B0604030504040204" pitchFamily="50" charset="-128"/>
              </a:rPr>
              <a:t>位のうち約</a:t>
            </a:r>
            <a:r>
              <a:rPr lang="en-US" altLang="ja-JP" sz="1600" dirty="0" smtClean="0">
                <a:solidFill>
                  <a:srgbClr val="660066"/>
                </a:solidFill>
                <a:latin typeface="メイリオ" panose="020B0604030504040204" pitchFamily="50" charset="-128"/>
              </a:rPr>
              <a:t>8</a:t>
            </a:r>
            <a:r>
              <a:rPr lang="ja-JP" altLang="en-US" sz="1600" dirty="0" smtClean="0">
                <a:solidFill>
                  <a:srgbClr val="660066"/>
                </a:solidFill>
                <a:latin typeface="メイリオ" panose="020B0604030504040204" pitchFamily="50" charset="-128"/>
              </a:rPr>
              <a:t>コンテンツにメガネキャラが配されています。基本的にメガネ</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キャラが出ないのは時代劇のみという言い方もできるかもしれません。</a:t>
            </a:r>
            <a:endParaRPr lang="en-US" altLang="ja-JP" sz="1600" dirty="0" smtClean="0">
              <a:solidFill>
                <a:srgbClr val="660066"/>
              </a:solidFill>
              <a:latin typeface="メイリオ" panose="020B0604030504040204" pitchFamily="50" charset="-128"/>
            </a:endParaRPr>
          </a:p>
          <a:p>
            <a:pPr>
              <a:spcBef>
                <a:spcPct val="0"/>
              </a:spcBef>
              <a:buNone/>
              <a:defRPr/>
            </a:pPr>
            <a:r>
              <a:rPr lang="ja-JP" altLang="en-US" sz="1600" dirty="0" smtClean="0">
                <a:solidFill>
                  <a:srgbClr val="660066"/>
                </a:solidFill>
                <a:latin typeface="メイリオ" panose="020B0604030504040204" pitchFamily="50" charset="-128"/>
              </a:rPr>
              <a:t>メガネキャラがマストなのは間違いない事実ですが</a:t>
            </a:r>
            <a:r>
              <a:rPr lang="ja-JP" altLang="en-US" sz="1600" dirty="0">
                <a:solidFill>
                  <a:srgbClr val="660066"/>
                </a:solidFill>
                <a:latin typeface="メイリオ" panose="020B0604030504040204" pitchFamily="50" charset="-128"/>
              </a:rPr>
              <a:t>、メガネキャラにも様々なキャラが</a:t>
            </a:r>
            <a:endParaRPr lang="en-US" altLang="ja-JP" sz="1600" dirty="0">
              <a:solidFill>
                <a:srgbClr val="660066"/>
              </a:solidFill>
              <a:latin typeface="メイリオ" panose="020B0604030504040204" pitchFamily="50" charset="-128"/>
            </a:endParaRPr>
          </a:p>
          <a:p>
            <a:pPr>
              <a:spcBef>
                <a:spcPct val="0"/>
              </a:spcBef>
              <a:buNone/>
              <a:defRPr/>
            </a:pPr>
            <a:r>
              <a:rPr lang="ja-JP" altLang="en-US" sz="1600" dirty="0">
                <a:solidFill>
                  <a:srgbClr val="660066"/>
                </a:solidFill>
                <a:latin typeface="メイリオ" panose="020B0604030504040204" pitchFamily="50" charset="-128"/>
              </a:rPr>
              <a:t>いることを掘り下げたもの</a:t>
            </a:r>
            <a:r>
              <a:rPr lang="ja-JP" altLang="en-US" sz="1600" dirty="0" smtClean="0">
                <a:solidFill>
                  <a:srgbClr val="660066"/>
                </a:solidFill>
                <a:latin typeface="メイリオ" panose="020B0604030504040204" pitchFamily="50" charset="-128"/>
              </a:rPr>
              <a:t>は残念ながら今</a:t>
            </a:r>
            <a:r>
              <a:rPr lang="ja-JP" altLang="en-US" sz="1600" dirty="0">
                <a:solidFill>
                  <a:srgbClr val="660066"/>
                </a:solidFill>
                <a:latin typeface="メイリオ" panose="020B0604030504040204" pitchFamily="50" charset="-128"/>
              </a:rPr>
              <a:t>のところないようです</a:t>
            </a:r>
            <a:r>
              <a:rPr lang="ja-JP" altLang="en-US" sz="1600" dirty="0" smtClean="0">
                <a:solidFill>
                  <a:srgbClr val="660066"/>
                </a:solidFill>
                <a:latin typeface="メイリオ" panose="020B0604030504040204" pitchFamily="50" charset="-128"/>
              </a:rPr>
              <a:t>。</a:t>
            </a:r>
            <a:endParaRPr lang="en-US" altLang="ja-JP" sz="1600" dirty="0">
              <a:solidFill>
                <a:srgbClr val="660066"/>
              </a:solidFill>
              <a:latin typeface="メイリオ" panose="020B0604030504040204"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3899635339"/>
              </p:ext>
            </p:extLst>
          </p:nvPr>
        </p:nvGraphicFramePr>
        <p:xfrm>
          <a:off x="3184525" y="3357563"/>
          <a:ext cx="5419725" cy="2944811"/>
        </p:xfrm>
        <a:graphic>
          <a:graphicData uri="http://schemas.openxmlformats.org/drawingml/2006/table">
            <a:tbl>
              <a:tblPr firstRow="1" bandRow="1">
                <a:tableStyleId>{5C22544A-7EE6-4342-B048-85BDC9FD1C3A}</a:tableStyleId>
              </a:tblPr>
              <a:tblGrid>
                <a:gridCol w="575954"/>
                <a:gridCol w="3311738"/>
                <a:gridCol w="1532033"/>
              </a:tblGrid>
              <a:tr h="251424">
                <a:tc>
                  <a:txBody>
                    <a:bodyPr/>
                    <a:lstStyle/>
                    <a:p>
                      <a:r>
                        <a:rPr kumimoji="1" lang="ja-JP" altLang="en-US" sz="1000" dirty="0" smtClean="0"/>
                        <a:t>順位</a:t>
                      </a:r>
                      <a:endParaRPr kumimoji="1" lang="ja-JP" altLang="en-US" sz="1000" dirty="0"/>
                    </a:p>
                  </a:txBody>
                  <a:tcPr marL="91426" marR="91426" marT="45713" marB="45713">
                    <a:solidFill>
                      <a:srgbClr val="CC00CC"/>
                    </a:solidFill>
                  </a:tcPr>
                </a:tc>
                <a:tc>
                  <a:txBody>
                    <a:bodyPr/>
                    <a:lstStyle/>
                    <a:p>
                      <a:r>
                        <a:rPr kumimoji="1" lang="ja-JP" altLang="en-US" sz="1000" dirty="0" smtClean="0"/>
                        <a:t>タイトル</a:t>
                      </a:r>
                      <a:endParaRPr kumimoji="1" lang="ja-JP" altLang="en-US" sz="1000" dirty="0"/>
                    </a:p>
                  </a:txBody>
                  <a:tcPr marL="91426" marR="91426" marT="45713" marB="45713">
                    <a:solidFill>
                      <a:srgbClr val="CC00CC"/>
                    </a:solidFill>
                  </a:tcPr>
                </a:tc>
                <a:tc>
                  <a:txBody>
                    <a:bodyPr/>
                    <a:lstStyle/>
                    <a:p>
                      <a:r>
                        <a:rPr kumimoji="1" lang="ja-JP" altLang="en-US" sz="1000" dirty="0" smtClean="0"/>
                        <a:t>メガネキャラ登場</a:t>
                      </a:r>
                      <a:endParaRPr kumimoji="1" lang="ja-JP" altLang="en-US" sz="1000" dirty="0"/>
                    </a:p>
                  </a:txBody>
                  <a:tcPr marL="91426" marR="91426" marT="45713" marB="45713">
                    <a:solidFill>
                      <a:srgbClr val="CC00CC"/>
                    </a:solidFill>
                  </a:tcPr>
                </a:tc>
              </a:tr>
              <a:tr h="396290">
                <a:tc>
                  <a:txBody>
                    <a:bodyPr/>
                    <a:lstStyle/>
                    <a:p>
                      <a:pPr fontAlgn="base"/>
                      <a:r>
                        <a:rPr lang="ja-JP" altLang="en-US" sz="1000" b="0" dirty="0">
                          <a:effectLst/>
                        </a:rPr>
                        <a:t>第</a:t>
                      </a:r>
                      <a:r>
                        <a:rPr lang="en-US" altLang="ja-JP" sz="1000" b="0" dirty="0">
                          <a:effectLst/>
                        </a:rPr>
                        <a:t>1</a:t>
                      </a:r>
                      <a:r>
                        <a:rPr lang="ja-JP" altLang="en-US" sz="1000" b="0" dirty="0">
                          <a:effectLst/>
                        </a:rPr>
                        <a:t>位</a:t>
                      </a:r>
                    </a:p>
                  </a:txBody>
                  <a:tcPr marL="28571" marR="28571" marT="47618" marB="47618" anchor="ctr">
                    <a:solidFill>
                      <a:srgbClr val="FF99FF"/>
                    </a:solidFill>
                  </a:tcPr>
                </a:tc>
                <a:tc>
                  <a:txBody>
                    <a:bodyPr/>
                    <a:lstStyle/>
                    <a:p>
                      <a:pPr fontAlgn="base"/>
                      <a:r>
                        <a:rPr lang="en-US" sz="1000" b="0" dirty="0">
                          <a:effectLst/>
                        </a:rPr>
                        <a:t>DIABOLIK LOVERS VANDEAD CARNIVAL</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2</a:t>
                      </a:r>
                      <a:r>
                        <a:rPr lang="ja-JP" altLang="en-US" sz="1000" b="0">
                          <a:effectLst/>
                        </a:rPr>
                        <a:t>位</a:t>
                      </a:r>
                    </a:p>
                  </a:txBody>
                  <a:tcPr marL="28571" marR="28571" marT="47618" marB="47618" anchor="ctr">
                    <a:solidFill>
                      <a:srgbClr val="FFCCFF"/>
                    </a:solidFill>
                  </a:tcPr>
                </a:tc>
                <a:tc>
                  <a:txBody>
                    <a:bodyPr/>
                    <a:lstStyle/>
                    <a:p>
                      <a:pPr fontAlgn="base"/>
                      <a:r>
                        <a:rPr lang="ja-JP" altLang="en-US" sz="1000" b="0" dirty="0">
                          <a:effectLst/>
                        </a:rPr>
                        <a:t>薄桜鬼</a:t>
                      </a:r>
                      <a:r>
                        <a:rPr lang="en-US" sz="1000" b="0" dirty="0" err="1">
                          <a:effectLst/>
                        </a:rPr>
                        <a:t>SSL～sweet</a:t>
                      </a:r>
                      <a:r>
                        <a:rPr lang="en-US" sz="1000" b="0" dirty="0">
                          <a:effectLst/>
                        </a:rPr>
                        <a:t> school life～</a:t>
                      </a:r>
                    </a:p>
                  </a:txBody>
                  <a:tcPr marL="28571" marR="28571" marT="47618" marB="47618" anchor="ctr">
                    <a:solidFill>
                      <a:srgbClr val="FFCC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3</a:t>
                      </a:r>
                      <a:r>
                        <a:rPr lang="ja-JP" altLang="en-US" sz="1000" b="0">
                          <a:effectLst/>
                        </a:rPr>
                        <a:t>位</a:t>
                      </a:r>
                    </a:p>
                  </a:txBody>
                  <a:tcPr marL="28571" marR="28571" marT="47618" marB="47618" anchor="ctr">
                    <a:solidFill>
                      <a:srgbClr val="FF99FF"/>
                    </a:solidFill>
                  </a:tcPr>
                </a:tc>
                <a:tc>
                  <a:txBody>
                    <a:bodyPr/>
                    <a:lstStyle/>
                    <a:p>
                      <a:pPr fontAlgn="base"/>
                      <a:r>
                        <a:rPr lang="en-US" sz="1000" b="0" dirty="0" err="1">
                          <a:effectLst/>
                        </a:rPr>
                        <a:t>Code：Realize</a:t>
                      </a:r>
                      <a:r>
                        <a:rPr lang="en-US" sz="1000" b="0" dirty="0">
                          <a:effectLst/>
                        </a:rPr>
                        <a:t> ～</a:t>
                      </a:r>
                      <a:r>
                        <a:rPr lang="ja-JP" altLang="en-US" sz="1000" b="0" dirty="0">
                          <a:effectLst/>
                        </a:rPr>
                        <a:t>創世の姫君～</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4</a:t>
                      </a:r>
                      <a:r>
                        <a:rPr lang="ja-JP" altLang="en-US" sz="1000" b="0">
                          <a:effectLst/>
                        </a:rPr>
                        <a:t>位</a:t>
                      </a:r>
                    </a:p>
                  </a:txBody>
                  <a:tcPr marL="28571" marR="28571" marT="47618" marB="47618" anchor="ctr">
                    <a:solidFill>
                      <a:srgbClr val="FFCCFF"/>
                    </a:solidFill>
                  </a:tcPr>
                </a:tc>
                <a:tc>
                  <a:txBody>
                    <a:bodyPr/>
                    <a:lstStyle/>
                    <a:p>
                      <a:pPr fontAlgn="base"/>
                      <a:r>
                        <a:rPr lang="en-US" sz="1000" b="0" dirty="0">
                          <a:effectLst/>
                        </a:rPr>
                        <a:t>MARGINAL＃4 IDOL OF SUPERNOVA</a:t>
                      </a:r>
                    </a:p>
                  </a:txBody>
                  <a:tcPr marL="28571" marR="28571" marT="47618" marB="47618" anchor="ctr">
                    <a:solidFill>
                      <a:srgbClr val="FFCC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5</a:t>
                      </a:r>
                      <a:r>
                        <a:rPr lang="ja-JP" altLang="en-US" sz="1000" b="0">
                          <a:effectLst/>
                        </a:rPr>
                        <a:t>位</a:t>
                      </a:r>
                    </a:p>
                  </a:txBody>
                  <a:tcPr marL="28571" marR="28571" marT="47618" marB="47618" anchor="ctr">
                    <a:solidFill>
                      <a:srgbClr val="FF99FF"/>
                    </a:solidFill>
                  </a:tcPr>
                </a:tc>
                <a:tc>
                  <a:txBody>
                    <a:bodyPr/>
                    <a:lstStyle/>
                    <a:p>
                      <a:pPr fontAlgn="base"/>
                      <a:r>
                        <a:rPr lang="ja-JP" altLang="en-US" sz="1000" b="0" dirty="0">
                          <a:effectLst/>
                        </a:rPr>
                        <a:t>ノルン＋ノネット　ヴァール コモンズ</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6</a:t>
                      </a:r>
                      <a:r>
                        <a:rPr lang="ja-JP" altLang="en-US" sz="1000" b="0">
                          <a:effectLst/>
                        </a:rPr>
                        <a:t>位</a:t>
                      </a:r>
                    </a:p>
                  </a:txBody>
                  <a:tcPr marL="28571" marR="28571" marT="47618" marB="47618" anchor="ctr">
                    <a:solidFill>
                      <a:srgbClr val="FFCCFF"/>
                    </a:solidFill>
                  </a:tcPr>
                </a:tc>
                <a:tc>
                  <a:txBody>
                    <a:bodyPr/>
                    <a:lstStyle/>
                    <a:p>
                      <a:pPr fontAlgn="base"/>
                      <a:r>
                        <a:rPr lang="zh-TW" altLang="en-US" sz="1000" b="0" dirty="0">
                          <a:effectLst/>
                        </a:rPr>
                        <a:t>十三支演義 偃月三国伝</a:t>
                      </a:r>
                      <a:r>
                        <a:rPr lang="en-US" altLang="zh-TW" sz="1000" b="0" dirty="0">
                          <a:effectLst/>
                        </a:rPr>
                        <a:t>2</a:t>
                      </a:r>
                    </a:p>
                  </a:txBody>
                  <a:tcPr marL="28571" marR="28571" marT="47618" marB="47618" anchor="ctr">
                    <a:solidFill>
                      <a:srgbClr val="FFCCFF"/>
                    </a:solidFill>
                  </a:tcPr>
                </a:tc>
                <a:tc>
                  <a:txBody>
                    <a:bodyPr/>
                    <a:lstStyle/>
                    <a:p>
                      <a:pPr fontAlgn="base"/>
                      <a:r>
                        <a:rPr lang="en-US" altLang="ja-JP"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7</a:t>
                      </a:r>
                      <a:r>
                        <a:rPr lang="ja-JP" altLang="en-US" sz="1000" b="0">
                          <a:effectLst/>
                        </a:rPr>
                        <a:t>位</a:t>
                      </a:r>
                    </a:p>
                  </a:txBody>
                  <a:tcPr marL="28571" marR="28571" marT="47618" marB="47618" anchor="ctr">
                    <a:solidFill>
                      <a:srgbClr val="FF99FF"/>
                    </a:solidFill>
                  </a:tcPr>
                </a:tc>
                <a:tc>
                  <a:txBody>
                    <a:bodyPr/>
                    <a:lstStyle/>
                    <a:p>
                      <a:pPr fontAlgn="base"/>
                      <a:r>
                        <a:rPr lang="ja-JP" altLang="en-US" sz="1000" b="0" dirty="0">
                          <a:effectLst/>
                        </a:rPr>
                        <a:t>戦場の円舞曲（ワルツ）</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8</a:t>
                      </a:r>
                      <a:r>
                        <a:rPr lang="ja-JP" altLang="en-US" sz="1000" b="0">
                          <a:effectLst/>
                        </a:rPr>
                        <a:t>話</a:t>
                      </a:r>
                    </a:p>
                  </a:txBody>
                  <a:tcPr marL="28571" marR="28571" marT="47618" marB="47618" anchor="ctr">
                    <a:solidFill>
                      <a:srgbClr val="FFCCFF"/>
                    </a:solidFill>
                  </a:tcPr>
                </a:tc>
                <a:tc>
                  <a:txBody>
                    <a:bodyPr/>
                    <a:lstStyle/>
                    <a:p>
                      <a:pPr fontAlgn="base"/>
                      <a:r>
                        <a:rPr lang="en-US" sz="1000" b="0" dirty="0">
                          <a:effectLst/>
                        </a:rPr>
                        <a:t>AMNESIA World</a:t>
                      </a:r>
                    </a:p>
                  </a:txBody>
                  <a:tcPr marL="28571" marR="28571" marT="47618" marB="47618" anchor="ctr">
                    <a:solidFill>
                      <a:srgbClr val="FFCC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9</a:t>
                      </a:r>
                      <a:r>
                        <a:rPr lang="ja-JP" altLang="en-US" sz="1000" b="0">
                          <a:effectLst/>
                        </a:rPr>
                        <a:t>位</a:t>
                      </a:r>
                    </a:p>
                  </a:txBody>
                  <a:tcPr marL="28571" marR="28571" marT="47618" marB="47618" anchor="ctr">
                    <a:solidFill>
                      <a:srgbClr val="FF99FF"/>
                    </a:solidFill>
                  </a:tcPr>
                </a:tc>
                <a:tc>
                  <a:txBody>
                    <a:bodyPr/>
                    <a:lstStyle/>
                    <a:p>
                      <a:pPr fontAlgn="base"/>
                      <a:r>
                        <a:rPr lang="ja-JP" altLang="en-US" sz="1000" b="0" dirty="0">
                          <a:effectLst/>
                        </a:rPr>
                        <a:t>金色のコルダ</a:t>
                      </a:r>
                      <a:r>
                        <a:rPr lang="en-US" altLang="ja-JP" sz="1000" b="0" dirty="0">
                          <a:effectLst/>
                        </a:rPr>
                        <a:t>3 </a:t>
                      </a:r>
                      <a:r>
                        <a:rPr lang="en-US" sz="1000" b="0" dirty="0" err="1">
                          <a:effectLst/>
                        </a:rPr>
                        <a:t>AnotherSky</a:t>
                      </a:r>
                      <a:r>
                        <a:rPr lang="en-US" sz="1000" b="0" dirty="0">
                          <a:effectLst/>
                        </a:rPr>
                        <a:t> feat.</a:t>
                      </a:r>
                      <a:r>
                        <a:rPr lang="ja-JP" altLang="en-US" sz="1000" b="0" dirty="0">
                          <a:effectLst/>
                        </a:rPr>
                        <a:t>天音学園</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10</a:t>
                      </a:r>
                      <a:r>
                        <a:rPr lang="ja-JP" altLang="en-US" sz="1000" b="0">
                          <a:effectLst/>
                        </a:rPr>
                        <a:t>位</a:t>
                      </a:r>
                    </a:p>
                  </a:txBody>
                  <a:tcPr marL="28571" marR="28571" marT="47618" marB="47618" anchor="ctr">
                    <a:solidFill>
                      <a:srgbClr val="FFCCFF"/>
                    </a:solidFill>
                  </a:tcPr>
                </a:tc>
                <a:tc>
                  <a:txBody>
                    <a:bodyPr/>
                    <a:lstStyle/>
                    <a:p>
                      <a:pPr fontAlgn="base"/>
                      <a:r>
                        <a:rPr lang="ja-JP" altLang="en-US" sz="1000" b="0" dirty="0">
                          <a:effectLst/>
                        </a:rPr>
                        <a:t>花咲くまにまに</a:t>
                      </a:r>
                    </a:p>
                  </a:txBody>
                  <a:tcPr marL="28571" marR="28571" marT="47618" marB="47618" anchor="ctr">
                    <a:solidFill>
                      <a:srgbClr val="FFCCFF"/>
                    </a:solidFill>
                  </a:tcPr>
                </a:tc>
                <a:tc>
                  <a:txBody>
                    <a:bodyPr/>
                    <a:lstStyle/>
                    <a:p>
                      <a:pPr algn="l"/>
                      <a:r>
                        <a:rPr kumimoji="1" lang="en-US" altLang="ja-JP" sz="1000" dirty="0" smtClean="0"/>
                        <a:t>×</a:t>
                      </a:r>
                      <a:endParaRPr kumimoji="1" lang="ja-JP" altLang="en-US" sz="1000" dirty="0"/>
                    </a:p>
                  </a:txBody>
                  <a:tcPr marL="91426" marR="91426" marT="45713" marB="45713">
                    <a:solidFill>
                      <a:srgbClr val="FFCCFF"/>
                    </a:solidFill>
                  </a:tcPr>
                </a:tc>
              </a:tr>
            </a:tbl>
          </a:graphicData>
        </a:graphic>
      </p:graphicFrame>
      <p:sp>
        <p:nvSpPr>
          <p:cNvPr id="6" name="テキスト ボックス 2"/>
          <p:cNvSpPr txBox="1">
            <a:spLocks noChangeArrowheads="1"/>
          </p:cNvSpPr>
          <p:nvPr/>
        </p:nvSpPr>
        <p:spPr bwMode="auto">
          <a:xfrm>
            <a:off x="1139215" y="5400949"/>
            <a:ext cx="12509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pPr>
              <a:defRPr/>
            </a:pPr>
            <a:r>
              <a:rPr kumimoji="1" lang="ja-JP" altLang="en-US" sz="1200" dirty="0" smtClean="0">
                <a:solidFill>
                  <a:srgbClr val="660066"/>
                </a:solidFill>
              </a:rPr>
              <a:t>乙女ゲーム部門</a:t>
            </a:r>
          </a:p>
        </p:txBody>
      </p:sp>
      <p:sp>
        <p:nvSpPr>
          <p:cNvPr id="7" name="テキスト ボックス 6"/>
          <p:cNvSpPr txBox="1"/>
          <p:nvPr/>
        </p:nvSpPr>
        <p:spPr>
          <a:xfrm>
            <a:off x="176213" y="4398963"/>
            <a:ext cx="2795587" cy="831850"/>
          </a:xfrm>
          <a:prstGeom prst="rect">
            <a:avLst/>
          </a:prstGeom>
          <a:noFill/>
        </p:spPr>
        <p:txBody>
          <a:bodyPr wrap="none">
            <a:spAutoFit/>
          </a:bodyPr>
          <a:lstStyle/>
          <a:p>
            <a:pPr>
              <a:defRPr/>
            </a:pPr>
            <a:r>
              <a:rPr kumimoji="1" lang="ja-JP" altLang="en-US" sz="1200" dirty="0">
                <a:solidFill>
                  <a:srgbClr val="660066"/>
                </a:solidFill>
              </a:rPr>
              <a:t>乙女ゲームアワードとは・・・</a:t>
            </a:r>
            <a:endParaRPr kumimoji="1" lang="en-US" altLang="ja-JP" sz="1200" dirty="0">
              <a:solidFill>
                <a:srgbClr val="660066"/>
              </a:solidFill>
            </a:endParaRPr>
          </a:p>
          <a:p>
            <a:pPr>
              <a:defRPr/>
            </a:pPr>
            <a:r>
              <a:rPr kumimoji="1" lang="ja-JP" altLang="en-US" sz="1200" dirty="0">
                <a:solidFill>
                  <a:srgbClr val="660066"/>
                </a:solidFill>
              </a:rPr>
              <a:t>乙女ゲーム情報誌</a:t>
            </a:r>
            <a:r>
              <a:rPr kumimoji="1" lang="en-US" altLang="ja-JP" sz="1200" dirty="0">
                <a:solidFill>
                  <a:srgbClr val="660066"/>
                </a:solidFill>
              </a:rPr>
              <a:t>『</a:t>
            </a:r>
            <a:r>
              <a:rPr kumimoji="1" lang="ja-JP" altLang="en-US" sz="1200" dirty="0">
                <a:solidFill>
                  <a:srgbClr val="660066"/>
                </a:solidFill>
              </a:rPr>
              <a:t>電撃</a:t>
            </a:r>
            <a:r>
              <a:rPr kumimoji="1" lang="en-US" altLang="ja-JP" sz="1200" dirty="0" err="1">
                <a:solidFill>
                  <a:srgbClr val="660066"/>
                </a:solidFill>
              </a:rPr>
              <a:t>Girl‘sStyle</a:t>
            </a:r>
            <a:r>
              <a:rPr kumimoji="1" lang="en-US" altLang="ja-JP" sz="1200" dirty="0">
                <a:solidFill>
                  <a:srgbClr val="660066"/>
                </a:solidFill>
              </a:rPr>
              <a:t>』</a:t>
            </a:r>
            <a:r>
              <a:rPr kumimoji="1" lang="ja-JP" altLang="en-US" sz="1200" dirty="0">
                <a:solidFill>
                  <a:srgbClr val="660066"/>
                </a:solidFill>
              </a:rPr>
              <a:t>が</a:t>
            </a:r>
            <a:endParaRPr kumimoji="1" lang="en-US" altLang="ja-JP" sz="1200" dirty="0">
              <a:solidFill>
                <a:srgbClr val="660066"/>
              </a:solidFill>
            </a:endParaRPr>
          </a:p>
          <a:p>
            <a:pPr>
              <a:defRPr/>
            </a:pPr>
            <a:r>
              <a:rPr kumimoji="1" lang="ja-JP" altLang="en-US" sz="1200" dirty="0">
                <a:solidFill>
                  <a:srgbClr val="660066"/>
                </a:solidFill>
              </a:rPr>
              <a:t>主催するユーザーの投票によって決まる</a:t>
            </a:r>
            <a:endParaRPr kumimoji="1" lang="en-US" altLang="ja-JP" sz="1200" dirty="0">
              <a:solidFill>
                <a:srgbClr val="660066"/>
              </a:solidFill>
            </a:endParaRPr>
          </a:p>
          <a:p>
            <a:pPr>
              <a:defRPr/>
            </a:pPr>
            <a:r>
              <a:rPr kumimoji="1" lang="ja-JP" altLang="en-US" sz="1200" dirty="0">
                <a:solidFill>
                  <a:srgbClr val="660066"/>
                </a:solidFill>
              </a:rPr>
              <a:t>ランキングです。</a:t>
            </a:r>
          </a:p>
        </p:txBody>
      </p:sp>
      <p:sp>
        <p:nvSpPr>
          <p:cNvPr id="8"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ターゲット層</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0633972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noChangeArrowheads="1"/>
          </p:cNvSpPr>
          <p:nvPr/>
        </p:nvSpPr>
        <p:spPr bwMode="auto">
          <a:xfrm>
            <a:off x="577850" y="2672457"/>
            <a:ext cx="7991475" cy="2484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800" b="1" dirty="0" smtClean="0">
                <a:solidFill>
                  <a:srgbClr val="660066"/>
                </a:solidFill>
              </a:rPr>
              <a:t>・世界観も含めたストーリーを大切にする！</a:t>
            </a:r>
            <a:endParaRPr lang="en-US" altLang="ja-JP" sz="1800" b="1" dirty="0" smtClean="0">
              <a:solidFill>
                <a:srgbClr val="660066"/>
              </a:solidFill>
            </a:endParaRPr>
          </a:p>
          <a:p>
            <a:pPr eaLnBrk="1" hangingPunct="1">
              <a:spcBef>
                <a:spcPct val="0"/>
              </a:spcBef>
              <a:buFontTx/>
              <a:buNone/>
              <a:defRPr/>
            </a:pPr>
            <a:r>
              <a:rPr lang="ja-JP" altLang="en-US" sz="1800" dirty="0" smtClean="0">
                <a:solidFill>
                  <a:srgbClr val="660066"/>
                </a:solidFill>
              </a:rPr>
              <a:t>乙女ゲーはキャラ設定だけできていれば終わりではありません！</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そのキャラが存在しても不思議ない世界観が描かれていてこそしらけない</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擬似恋愛ができるのです！本ゲームは世界観をないがしろにしません！</a:t>
            </a:r>
            <a:endParaRPr lang="en-US" altLang="ja-JP" sz="1800" dirty="0" smtClean="0">
              <a:solidFill>
                <a:srgbClr val="660066"/>
              </a:solidFill>
            </a:endParaRPr>
          </a:p>
          <a:p>
            <a:pPr eaLnBrk="1" hangingPunct="1">
              <a:spcBef>
                <a:spcPct val="0"/>
              </a:spcBef>
              <a:buFontTx/>
              <a:buNone/>
              <a:defRPr/>
            </a:pPr>
            <a:endParaRPr lang="en-US" altLang="ja-JP" sz="1800" dirty="0" smtClean="0">
              <a:solidFill>
                <a:srgbClr val="660066"/>
              </a:solidFill>
            </a:endParaRPr>
          </a:p>
          <a:p>
            <a:pPr eaLnBrk="1" hangingPunct="1">
              <a:spcBef>
                <a:spcPct val="0"/>
              </a:spcBef>
              <a:buFontTx/>
              <a:buNone/>
              <a:defRPr/>
            </a:pPr>
            <a:r>
              <a:rPr lang="ja-JP" altLang="en-US" sz="1800" b="1" dirty="0" smtClean="0">
                <a:solidFill>
                  <a:srgbClr val="660066"/>
                </a:solidFill>
              </a:rPr>
              <a:t>・カンタン遷移で迷わない！</a:t>
            </a:r>
            <a:endParaRPr lang="en-US" altLang="ja-JP" sz="1800" b="1" dirty="0" smtClean="0">
              <a:solidFill>
                <a:srgbClr val="660066"/>
              </a:solidFill>
            </a:endParaRPr>
          </a:p>
          <a:p>
            <a:pPr eaLnBrk="1" hangingPunct="1">
              <a:spcBef>
                <a:spcPct val="0"/>
              </a:spcBef>
              <a:buFontTx/>
              <a:buNone/>
              <a:defRPr/>
            </a:pPr>
            <a:r>
              <a:rPr lang="ja-JP" altLang="en-US" sz="1800" dirty="0" smtClean="0">
                <a:solidFill>
                  <a:srgbClr val="660066"/>
                </a:solidFill>
              </a:rPr>
              <a:t>ともだち申請やアイテム購入を迫られたり、ゲーム内遷移で迷子に</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ならない、</a:t>
            </a:r>
            <a:r>
              <a:rPr lang="ja-JP" altLang="en-US" sz="1800" b="1" dirty="0" smtClean="0">
                <a:solidFill>
                  <a:srgbClr val="660066"/>
                </a:solidFill>
              </a:rPr>
              <a:t>ユーザビリティを第一に考えた仕様</a:t>
            </a:r>
            <a:r>
              <a:rPr lang="ja-JP" altLang="en-US" sz="1800" dirty="0" smtClean="0">
                <a:solidFill>
                  <a:srgbClr val="660066"/>
                </a:solidFill>
              </a:rPr>
              <a:t>になっています！</a:t>
            </a: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 6"/>
          <p:cNvSpPr/>
          <p:nvPr/>
        </p:nvSpPr>
        <p:spPr>
          <a:xfrm>
            <a:off x="457200" y="2348880"/>
            <a:ext cx="8003232" cy="309634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91473"/>
            <a:ext cx="8569325" cy="1285399"/>
          </a:xfrm>
          <a:prstGeom prst="rect">
            <a:avLst/>
          </a:prstGeom>
        </p:spPr>
      </p:pic>
      <p:sp>
        <p:nvSpPr>
          <p:cNvPr id="8" name="タイトル 1"/>
          <p:cNvSpPr>
            <a:spLocks noGrp="1" noChangeArrowheads="1"/>
          </p:cNvSpPr>
          <p:nvPr/>
        </p:nvSpPr>
        <p:spPr bwMode="auto">
          <a:xfrm>
            <a:off x="3204221" y="5571008"/>
            <a:ext cx="5112195" cy="5396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400" dirty="0">
                <a:solidFill>
                  <a:srgbClr val="660066"/>
                </a:solidFill>
                <a:latin typeface="メイリオ" panose="020B0604030504040204" pitchFamily="50" charset="-128"/>
              </a:rPr>
              <a:t>次</a:t>
            </a:r>
            <a:r>
              <a:rPr lang="ja-JP" altLang="en-US" sz="1400" dirty="0" smtClean="0">
                <a:solidFill>
                  <a:srgbClr val="660066"/>
                </a:solidFill>
                <a:latin typeface="メイリオ" panose="020B0604030504040204" pitchFamily="50" charset="-128"/>
              </a:rPr>
              <a:t>のページより具体的な競合サービスとの比較をいたします。</a:t>
            </a:r>
            <a:endParaRPr lang="en-US" altLang="ja-JP" sz="1400" dirty="0" smtClean="0">
              <a:solidFill>
                <a:srgbClr val="660066"/>
              </a:solidFill>
              <a:latin typeface="メイリオ" panose="020B0604030504040204" pitchFamily="50" charset="-128"/>
            </a:endParaRPr>
          </a:p>
          <a:p>
            <a:pPr eaLnBrk="1" hangingPunct="1">
              <a:spcBef>
                <a:spcPct val="0"/>
              </a:spcBef>
              <a:buFontTx/>
              <a:buNone/>
              <a:defRPr/>
            </a:pPr>
            <a:r>
              <a:rPr lang="ja-JP" altLang="en-US" sz="1400" dirty="0" smtClean="0">
                <a:solidFill>
                  <a:srgbClr val="660066"/>
                </a:solidFill>
                <a:latin typeface="メイリオ" panose="020B0604030504040204" pitchFamily="50" charset="-128"/>
              </a:rPr>
              <a:t>あわせてご覧ください。</a:t>
            </a:r>
            <a:endParaRPr lang="en-US" altLang="ja-JP" sz="1400" dirty="0">
              <a:solidFill>
                <a:srgbClr val="660066"/>
              </a:solidFill>
              <a:latin typeface="メイリオ" panose="020B0604030504040204" pitchFamily="50" charset="-128"/>
            </a:endParaRPr>
          </a:p>
        </p:txBody>
      </p:sp>
    </p:spTree>
    <p:extLst>
      <p:ext uri="{BB962C8B-B14F-4D97-AF65-F5344CB8AC3E}">
        <p14:creationId xmlns:p14="http://schemas.microsoft.com/office/powerpoint/2010/main" val="4143826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582851" y="2494073"/>
            <a:ext cx="2215911" cy="215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不必要なレベルでページを</a:t>
            </a:r>
            <a:r>
              <a:rPr lang="ja-JP" altLang="en-US" sz="1400" dirty="0">
                <a:solidFill>
                  <a:srgbClr val="660066"/>
                </a:solidFill>
              </a:rPr>
              <a:t>何度</a:t>
            </a:r>
            <a:r>
              <a:rPr lang="ja-JP" altLang="en-US" sz="1400" dirty="0" smtClean="0">
                <a:solidFill>
                  <a:srgbClr val="660066"/>
                </a:solidFill>
              </a:rPr>
              <a:t>も遷移させられサイト内で迷子になってしまう。</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課金や継続ログインなど運営側都合でユーザーを混乱させるような遷移はいたしません。</a:t>
            </a:r>
            <a:endParaRPr lang="ja-JP" altLang="en-US" sz="1400" dirty="0">
              <a:solidFill>
                <a:srgbClr val="00B050"/>
              </a:solidFill>
            </a:endParaRPr>
          </a:p>
        </p:txBody>
      </p:sp>
      <p:sp>
        <p:nvSpPr>
          <p:cNvPr id="4" name="タイトル 1"/>
          <p:cNvSpPr>
            <a:spLocks noGrp="1" noChangeArrowheads="1"/>
          </p:cNvSpPr>
          <p:nvPr/>
        </p:nvSpPr>
        <p:spPr bwMode="auto">
          <a:xfrm>
            <a:off x="1835697" y="1423318"/>
            <a:ext cx="2304256" cy="5655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ja-JP" altLang="en-US" sz="1600" b="1" dirty="0">
                <a:solidFill>
                  <a:srgbClr val="660066"/>
                </a:solidFill>
              </a:rPr>
              <a:t>誓いのキスは突然</a:t>
            </a:r>
            <a:r>
              <a:rPr lang="ja-JP" altLang="en-US" sz="1600" b="1" dirty="0" smtClean="0">
                <a:solidFill>
                  <a:srgbClr val="660066"/>
                </a:solidFill>
              </a:rPr>
              <a:t>に</a:t>
            </a:r>
            <a:endParaRPr lang="en-US" altLang="ja-JP" sz="1600" b="1" dirty="0" smtClean="0">
              <a:solidFill>
                <a:srgbClr val="660066"/>
              </a:solidFill>
            </a:endParaRPr>
          </a:p>
          <a:p>
            <a:pPr eaLnBrk="1" hangingPunct="1">
              <a:spcBef>
                <a:spcPct val="0"/>
              </a:spcBef>
              <a:buFontTx/>
              <a:buNone/>
            </a:pPr>
            <a:r>
              <a:rPr lang="ja-JP" altLang="en-US" sz="1600" b="1" dirty="0" smtClean="0">
                <a:solidFill>
                  <a:srgbClr val="660066"/>
                </a:solidFill>
              </a:rPr>
              <a:t>(</a:t>
            </a:r>
            <a:r>
              <a:rPr lang="ja-JP" altLang="en-US" sz="1600" b="1" dirty="0">
                <a:solidFill>
                  <a:srgbClr val="660066"/>
                </a:solidFill>
              </a:rPr>
              <a:t>株式会社ボルテージ)</a:t>
            </a:r>
          </a:p>
        </p:txBody>
      </p:sp>
      <p:pic>
        <p:nvPicPr>
          <p:cNvPr id="6"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17106" y="2494073"/>
            <a:ext cx="1566862"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0094" y="1291354"/>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2494073"/>
            <a:ext cx="1568450"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図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24414" y="1291355"/>
            <a:ext cx="852487"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14761" y="2363076"/>
            <a:ext cx="2215911"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背景の手抜きとメールアドレスの強制取得に運営側の都合が感じられる。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ゲームは世界観が大切。人物だけでなく背景にも手は抜きません。また不必要に個人情報を取得してユーザーを不快にさせるようなことは一切いたしません。</a:t>
            </a:r>
            <a:endParaRPr lang="ja-JP" altLang="en-US" sz="1400" dirty="0">
              <a:solidFill>
                <a:srgbClr val="00B050"/>
              </a:solidFill>
            </a:endParaRPr>
          </a:p>
        </p:txBody>
      </p:sp>
      <p:sp>
        <p:nvSpPr>
          <p:cNvPr id="14" name="タイトル 1"/>
          <p:cNvSpPr>
            <a:spLocks noGrp="1" noChangeArrowheads="1"/>
          </p:cNvSpPr>
          <p:nvPr/>
        </p:nvSpPr>
        <p:spPr bwMode="auto">
          <a:xfrm>
            <a:off x="6110017" y="1423318"/>
            <a:ext cx="2304256" cy="5655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イケメン大奥★恋の園</a:t>
            </a:r>
            <a:r>
              <a:rPr lang="ja-JP" altLang="en-US" sz="1600" b="1" dirty="0" smtClean="0">
                <a:solidFill>
                  <a:srgbClr val="660066"/>
                </a:solidFill>
              </a:rPr>
              <a:t>(</a:t>
            </a:r>
            <a:r>
              <a:rPr lang="ja-JP" altLang="en-US" sz="1600" b="1" dirty="0">
                <a:solidFill>
                  <a:srgbClr val="660066"/>
                </a:solidFill>
              </a:rPr>
              <a:t>株式会社サイバード</a:t>
            </a:r>
            <a:r>
              <a:rPr lang="ja-JP" altLang="en-US" sz="1600" b="1" dirty="0" smtClean="0">
                <a:solidFill>
                  <a:srgbClr val="660066"/>
                </a:solidFill>
              </a:rPr>
              <a:t>)</a:t>
            </a:r>
            <a:endParaRPr lang="ja-JP" altLang="en-US" sz="1600" b="1" dirty="0">
              <a:solidFill>
                <a:srgbClr val="660066"/>
              </a:solidFill>
            </a:endParaRPr>
          </a:p>
        </p:txBody>
      </p:sp>
    </p:spTree>
    <p:extLst>
      <p:ext uri="{BB962C8B-B14F-4D97-AF65-F5344CB8AC3E}">
        <p14:creationId xmlns:p14="http://schemas.microsoft.com/office/powerpoint/2010/main" val="1048149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17106" y="2489381"/>
            <a:ext cx="1566862"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0094" y="1278146"/>
            <a:ext cx="852487"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図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24414" y="1280368"/>
            <a:ext cx="852487"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図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21859" y="2489381"/>
            <a:ext cx="1566863"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457200" y="2284829"/>
            <a:ext cx="2314600" cy="2880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刑事という設定に意味がなく、ゲームの根幹から</a:t>
            </a:r>
            <a:endParaRPr lang="en-US" altLang="ja-JP" sz="1400" dirty="0" smtClean="0">
              <a:solidFill>
                <a:srgbClr val="660066"/>
              </a:solidFill>
            </a:endParaRPr>
          </a:p>
          <a:p>
            <a:pPr eaLnBrk="1" hangingPunct="1">
              <a:spcBef>
                <a:spcPct val="0"/>
              </a:spcBef>
              <a:buFontTx/>
              <a:buNone/>
            </a:pPr>
            <a:r>
              <a:rPr lang="ja-JP" altLang="en-US" sz="1400" dirty="0" smtClean="0">
                <a:solidFill>
                  <a:srgbClr val="660066"/>
                </a:solidFill>
              </a:rPr>
              <a:t>練りこみ不足。また画像を横から縦に変えた際致命的なバグがある。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メガネ男子を大量に堪能頂くため最適な舞台設定を用意しました。刑事に見えない刑事はユーザーの願望を満たせません。</a:t>
            </a:r>
            <a:endParaRPr lang="ja-JP" altLang="en-US" sz="1400" dirty="0">
              <a:solidFill>
                <a:srgbClr val="00B050"/>
              </a:solidFill>
            </a:endParaRPr>
          </a:p>
        </p:txBody>
      </p:sp>
      <p:sp>
        <p:nvSpPr>
          <p:cNvPr id="4" name="タイトル 1"/>
          <p:cNvSpPr>
            <a:spLocks noGrp="1" noChangeArrowheads="1"/>
          </p:cNvSpPr>
          <p:nvPr/>
        </p:nvSpPr>
        <p:spPr bwMode="auto">
          <a:xfrm>
            <a:off x="1835697" y="1269554"/>
            <a:ext cx="2304256"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アブナイ★恋の捜査室</a:t>
            </a:r>
            <a:r>
              <a:rPr lang="ja-JP" altLang="en-US" sz="1600" b="1" dirty="0" smtClean="0">
                <a:solidFill>
                  <a:srgbClr val="660066"/>
                </a:solidFill>
              </a:rPr>
              <a:t>(</a:t>
            </a:r>
            <a:r>
              <a:rPr lang="ja-JP" altLang="en-US" sz="1600" b="1" dirty="0">
                <a:solidFill>
                  <a:srgbClr val="660066"/>
                </a:solidFill>
              </a:rPr>
              <a:t>ジグノシステムジャパン株式会社</a:t>
            </a:r>
            <a:r>
              <a:rPr lang="ja-JP" altLang="en-US" sz="1600" b="1" dirty="0" smtClean="0">
                <a:solidFill>
                  <a:srgbClr val="660066"/>
                </a:solidFill>
              </a:rPr>
              <a:t>)</a:t>
            </a:r>
            <a:endParaRPr lang="ja-JP" altLang="en-US" sz="1600" b="1" dirty="0">
              <a:solidFill>
                <a:srgbClr val="660066"/>
              </a:solidFill>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14761" y="2363076"/>
            <a:ext cx="2215911"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a:solidFill>
                  <a:srgbClr val="660066"/>
                </a:solidFill>
              </a:rPr>
              <a:t>アプリの</a:t>
            </a:r>
            <a:r>
              <a:rPr lang="ja-JP" altLang="en-US" sz="1400" dirty="0" smtClean="0">
                <a:solidFill>
                  <a:srgbClr val="660066"/>
                </a:solidFill>
              </a:rPr>
              <a:t>アップデート後データ</a:t>
            </a:r>
            <a:r>
              <a:rPr lang="ja-JP" altLang="en-US" sz="1400" dirty="0">
                <a:solidFill>
                  <a:srgbClr val="660066"/>
                </a:solidFill>
              </a:rPr>
              <a:t>が消えた</a:t>
            </a:r>
            <a:r>
              <a:rPr lang="ja-JP" altLang="en-US" sz="1400" dirty="0" smtClean="0">
                <a:solidFill>
                  <a:srgbClr val="660066"/>
                </a:solidFill>
              </a:rPr>
              <a:t>などシステム問題がある。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a:spcBef>
                <a:spcPct val="0"/>
              </a:spcBef>
              <a:buNone/>
            </a:pPr>
            <a:r>
              <a:rPr lang="ja-JP" altLang="en-US" sz="1400" dirty="0">
                <a:solidFill>
                  <a:srgbClr val="00B050"/>
                </a:solidFill>
              </a:rPr>
              <a:t>データや履歴などは更新の際、開発環境にて責任を持ってデバッグのうえ商用環境に反映する体制をとっております。</a:t>
            </a:r>
          </a:p>
        </p:txBody>
      </p:sp>
      <p:sp>
        <p:nvSpPr>
          <p:cNvPr id="14" name="タイトル 1"/>
          <p:cNvSpPr>
            <a:spLocks noGrp="1" noChangeArrowheads="1"/>
          </p:cNvSpPr>
          <p:nvPr/>
        </p:nvSpPr>
        <p:spPr bwMode="auto">
          <a:xfrm>
            <a:off x="6108430" y="1269554"/>
            <a:ext cx="2578370"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恋のシナリオ～斎藤工と秘密の恋</a:t>
            </a:r>
            <a:r>
              <a:rPr lang="ja-JP" altLang="en-US" sz="1600" b="1" dirty="0" smtClean="0">
                <a:solidFill>
                  <a:srgbClr val="660066"/>
                </a:solidFill>
              </a:rPr>
              <a:t>～</a:t>
            </a:r>
            <a:endParaRPr lang="en-US" altLang="ja-JP" sz="1600" b="1" dirty="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株式会社カエルエックス</a:t>
            </a:r>
            <a:r>
              <a:rPr lang="ja-JP" altLang="en-US" sz="1600" b="1" dirty="0" smtClean="0">
                <a:solidFill>
                  <a:srgbClr val="660066"/>
                </a:solidFill>
              </a:rPr>
              <a:t>)</a:t>
            </a:r>
            <a:endParaRPr lang="ja-JP" altLang="en-US" sz="1600" b="1" dirty="0">
              <a:solidFill>
                <a:srgbClr val="660066"/>
              </a:solidFill>
            </a:endParaRPr>
          </a:p>
        </p:txBody>
      </p:sp>
    </p:spTree>
    <p:extLst>
      <p:ext uri="{BB962C8B-B14F-4D97-AF65-F5344CB8AC3E}">
        <p14:creationId xmlns:p14="http://schemas.microsoft.com/office/powerpoint/2010/main" val="3193410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2826" y="1274961"/>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9986" y="2490968"/>
            <a:ext cx="1566862"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0425" y="1286814"/>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457200" y="2284829"/>
            <a:ext cx="2314600" cy="2880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smtClean="0">
                <a:solidFill>
                  <a:srgbClr val="660066"/>
                </a:solidFill>
              </a:rPr>
              <a:t>次</a:t>
            </a:r>
            <a:r>
              <a:rPr lang="ja-JP" altLang="en-US" sz="1400" dirty="0">
                <a:solidFill>
                  <a:srgbClr val="660066"/>
                </a:solidFill>
              </a:rPr>
              <a:t>のストーリーがなかなか読めないので恋愛に入らない</a:t>
            </a:r>
            <a:r>
              <a:rPr lang="ja-JP" altLang="en-US" sz="1400" dirty="0" smtClean="0">
                <a:solidFill>
                  <a:srgbClr val="660066"/>
                </a:solidFill>
              </a:rPr>
              <a:t>状態の</a:t>
            </a:r>
            <a:r>
              <a:rPr lang="ja-JP" altLang="en-US" sz="1400" dirty="0">
                <a:solidFill>
                  <a:srgbClr val="660066"/>
                </a:solidFill>
              </a:rPr>
              <a:t>プロローグの段階</a:t>
            </a:r>
            <a:r>
              <a:rPr lang="ja-JP" altLang="en-US" sz="1400" dirty="0" smtClean="0">
                <a:solidFill>
                  <a:srgbClr val="660066"/>
                </a:solidFill>
              </a:rPr>
              <a:t>でユーザーは離れると思います。</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序盤は最も大切な部分。本ゲームでは序盤はボリューム多めでユーザー</a:t>
            </a:r>
            <a:endParaRPr lang="en-US" altLang="ja-JP" sz="1400" dirty="0" smtClean="0">
              <a:solidFill>
                <a:srgbClr val="00B050"/>
              </a:solidFill>
            </a:endParaRPr>
          </a:p>
          <a:p>
            <a:pPr eaLnBrk="1" hangingPunct="1">
              <a:spcBef>
                <a:spcPct val="0"/>
              </a:spcBef>
              <a:buFontTx/>
              <a:buNone/>
            </a:pPr>
            <a:r>
              <a:rPr lang="ja-JP" altLang="en-US" sz="1400" dirty="0" smtClean="0">
                <a:solidFill>
                  <a:srgbClr val="00B050"/>
                </a:solidFill>
              </a:rPr>
              <a:t>を世界観に引き込みます。</a:t>
            </a:r>
            <a:endParaRPr lang="ja-JP" altLang="en-US" sz="1400" dirty="0">
              <a:solidFill>
                <a:srgbClr val="00B050"/>
              </a:solidFill>
            </a:endParaRPr>
          </a:p>
        </p:txBody>
      </p:sp>
      <p:sp>
        <p:nvSpPr>
          <p:cNvPr id="4" name="タイトル 1"/>
          <p:cNvSpPr>
            <a:spLocks noGrp="1" noChangeArrowheads="1"/>
          </p:cNvSpPr>
          <p:nvPr/>
        </p:nvSpPr>
        <p:spPr bwMode="auto">
          <a:xfrm>
            <a:off x="1763688" y="1269554"/>
            <a:ext cx="2581956"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恋する式神 </a:t>
            </a:r>
            <a:r>
              <a:rPr lang="en-US" altLang="ja-JP" sz="1600" b="1" dirty="0">
                <a:solidFill>
                  <a:srgbClr val="660066"/>
                </a:solidFill>
              </a:rPr>
              <a:t>for </a:t>
            </a:r>
            <a:r>
              <a:rPr lang="en-US" altLang="ja-JP" sz="1600" b="1" dirty="0" smtClean="0">
                <a:solidFill>
                  <a:srgbClr val="660066"/>
                </a:solidFill>
              </a:rPr>
              <a:t>au</a:t>
            </a:r>
            <a:r>
              <a:rPr lang="ja-JP" altLang="en-US" sz="1600" b="1" dirty="0" smtClean="0">
                <a:solidFill>
                  <a:srgbClr val="660066"/>
                </a:solidFill>
              </a:rPr>
              <a:t>　　</a:t>
            </a:r>
            <a:endParaRPr lang="en-US" altLang="ja-JP" sz="1600" b="1" dirty="0" smtClean="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株式会社カエルエックス</a:t>
            </a:r>
            <a:r>
              <a:rPr lang="ja-JP" altLang="en-US" sz="1600" b="1" dirty="0" smtClean="0">
                <a:solidFill>
                  <a:srgbClr val="660066"/>
                </a:solidFill>
              </a:rPr>
              <a:t>)</a:t>
            </a:r>
            <a:endParaRPr lang="ja-JP" altLang="en-US" sz="1600" b="1" dirty="0">
              <a:solidFill>
                <a:srgbClr val="660066"/>
              </a:solidFill>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96775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03217" y="1853005"/>
            <a:ext cx="3789687"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smtClean="0">
                <a:solidFill>
                  <a:srgbClr val="660066"/>
                </a:solidFill>
              </a:rPr>
              <a:t>ストーリーが完結している</a:t>
            </a:r>
            <a:r>
              <a:rPr lang="ja-JP" altLang="en-US" sz="1400" dirty="0">
                <a:solidFill>
                  <a:srgbClr val="660066"/>
                </a:solidFill>
              </a:rPr>
              <a:t>ようですが、更新</a:t>
            </a:r>
            <a:r>
              <a:rPr lang="ja-JP" altLang="en-US" sz="1400" dirty="0" smtClean="0">
                <a:solidFill>
                  <a:srgbClr val="660066"/>
                </a:solidFill>
              </a:rPr>
              <a:t>と銘打って同じ</a:t>
            </a:r>
            <a:r>
              <a:rPr lang="ja-JP" altLang="en-US" sz="1400" dirty="0">
                <a:solidFill>
                  <a:srgbClr val="660066"/>
                </a:solidFill>
              </a:rPr>
              <a:t>ストーリーを繰り返しているように思えます。ユーザーレビューでも指摘されていますがこのような運営</a:t>
            </a:r>
            <a:r>
              <a:rPr lang="ja-JP" altLang="en-US" sz="1400" dirty="0" smtClean="0">
                <a:solidFill>
                  <a:srgbClr val="660066"/>
                </a:solidFill>
              </a:rPr>
              <a:t>は信頼を失います。</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a:spcBef>
                <a:spcPct val="0"/>
              </a:spcBef>
              <a:buNone/>
            </a:pPr>
            <a:r>
              <a:rPr lang="ja-JP" altLang="en-US" sz="1400" dirty="0" smtClean="0">
                <a:solidFill>
                  <a:srgbClr val="00B050"/>
                </a:solidFill>
              </a:rPr>
              <a:t>本ゲームはストーリー</a:t>
            </a:r>
            <a:r>
              <a:rPr lang="ja-JP" altLang="en-US" sz="1400" dirty="0">
                <a:solidFill>
                  <a:srgbClr val="00B050"/>
                </a:solidFill>
              </a:rPr>
              <a:t>重複を更新としません。多くのユーザーを裏切らないためにもアナザーストーリーを更新としてご提供します。</a:t>
            </a:r>
          </a:p>
        </p:txBody>
      </p:sp>
      <p:sp>
        <p:nvSpPr>
          <p:cNvPr id="14" name="タイトル 1"/>
          <p:cNvSpPr>
            <a:spLocks noGrp="1" noChangeArrowheads="1"/>
          </p:cNvSpPr>
          <p:nvPr/>
        </p:nvSpPr>
        <p:spPr bwMode="auto">
          <a:xfrm>
            <a:off x="6108430" y="1269554"/>
            <a:ext cx="2578370"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恋に落ちた海賊</a:t>
            </a:r>
            <a:r>
              <a:rPr lang="ja-JP" altLang="en-US" sz="1600" b="1" dirty="0" smtClean="0">
                <a:solidFill>
                  <a:srgbClr val="660066"/>
                </a:solidFill>
              </a:rPr>
              <a:t>王</a:t>
            </a:r>
            <a:endParaRPr lang="en-US" altLang="ja-JP" sz="1600" b="1" dirty="0" smtClean="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株式会社ボルテージ</a:t>
            </a:r>
            <a:r>
              <a:rPr lang="ja-JP" altLang="en-US" sz="1600" b="1" dirty="0" smtClean="0">
                <a:solidFill>
                  <a:srgbClr val="660066"/>
                </a:solidFill>
              </a:rPr>
              <a:t>)</a:t>
            </a:r>
            <a:endParaRPr lang="ja-JP" altLang="en-US" sz="1600" b="1" dirty="0">
              <a:solidFill>
                <a:srgbClr val="660066"/>
              </a:solidFill>
            </a:endParaRPr>
          </a:p>
        </p:txBody>
      </p:sp>
      <p:pic>
        <p:nvPicPr>
          <p:cNvPr id="23" name="図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23310" y="4382448"/>
            <a:ext cx="2349500"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59800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Text Box 1"/>
          <p:cNvSpPr txBox="1">
            <a:spLocks noChangeArrowheads="1"/>
          </p:cNvSpPr>
          <p:nvPr/>
        </p:nvSpPr>
        <p:spPr bwMode="auto">
          <a:xfrm>
            <a:off x="1981200" y="152400"/>
            <a:ext cx="5181600"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pPr>
            <a:r>
              <a:rPr lang="zh-CN" altLang="ja-JP" sz="2400" u="sng">
                <a:solidFill>
                  <a:srgbClr val="404040"/>
                </a:solidFill>
                <a:latin typeface="メイリオ" panose="020B0604030504040204" pitchFamily="50" charset="-128"/>
              </a:rPr>
              <a:t>サービス情報</a:t>
            </a:r>
          </a:p>
        </p:txBody>
      </p:sp>
      <p:graphicFrame>
        <p:nvGraphicFramePr>
          <p:cNvPr id="5" name="Group 4"/>
          <p:cNvGraphicFramePr>
            <a:graphicFrameLocks noGrp="1"/>
          </p:cNvGraphicFramePr>
          <p:nvPr/>
        </p:nvGraphicFramePr>
        <p:xfrm>
          <a:off x="758825" y="768350"/>
          <a:ext cx="7845425" cy="5757863"/>
        </p:xfrm>
        <a:graphic>
          <a:graphicData uri="http://schemas.openxmlformats.org/drawingml/2006/table">
            <a:tbl>
              <a:tblPr/>
              <a:tblGrid>
                <a:gridCol w="1084263"/>
                <a:gridCol w="954087"/>
                <a:gridCol w="960438"/>
                <a:gridCol w="4846637"/>
              </a:tblGrid>
              <a:tr h="376817">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400" b="0" i="0" u="none" strike="noStrike" cap="none" normalizeH="0" baseline="0" dirty="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①</a:t>
                      </a:r>
                      <a:r>
                        <a:rPr kumimoji="0" lang="ja-JP" altLang="en-US" sz="1400" b="0" i="0" u="none" strike="noStrike" cap="none" normalizeH="0" baseline="0" dirty="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サービス名称</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イケメンラボの恋は終わらない </a:t>
                      </a:r>
                      <a:r>
                        <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for au </a:t>
                      </a: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スマートパス</a:t>
                      </a:r>
                      <a:endPar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656236">
                <a:tc row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5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②提供形態</a:t>
                      </a:r>
                    </a:p>
                    <a:p>
                      <a:pPr marL="0" marR="0" lvl="0" indent="0" algn="l" defTabSz="914400" rtl="0" eaLnBrk="1" fontAlgn="base" latinLnBrk="0" hangingPunct="1">
                        <a:lnSpc>
                          <a:spcPts val="2375"/>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t>
                      </a:r>
                      <a:r>
                        <a:rPr kumimoji="0" lang="ja-JP" altLang="en-US"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左記の番号を記載ください</a:t>
                      </a:r>
                    </a:p>
                  </a:txBody>
                  <a:tcPr marL="36000" marR="36000" marT="35998" marB="35998" anchor="ctr" horzOverflow="overflow">
                    <a:lnL w="11520" cap="flat" cmpd="sng" algn="ctr">
                      <a:solidFill>
                        <a:srgbClr val="333399"/>
                      </a:solidFill>
                      <a:prstDash val="solid"/>
                      <a:round/>
                      <a:headEnd type="none" w="med" len="med"/>
                      <a:tailEnd type="none" w="med" len="med"/>
                    </a:lnL>
                    <a:lnR w="11520" cap="flat" cmpd="sng" algn="ctr">
                      <a:solidFill>
                        <a:srgbClr val="7575D1"/>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2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Android</a:t>
                      </a:r>
                    </a:p>
                    <a:p>
                      <a:pPr marL="0" marR="0" lvl="0" indent="0" algn="l" defTabSz="914400" rtl="0" eaLnBrk="1" fontAlgn="base" latinLnBrk="0" hangingPunct="1">
                        <a:lnSpc>
                          <a:spcPts val="2375"/>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(TM)</a:t>
                      </a:r>
                      <a:r>
                        <a:rPr kumimoji="0" lang="ja-JP" altLang="en-US" sz="12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向</a:t>
                      </a:r>
                    </a:p>
                  </a:txBody>
                  <a:tcPr marL="36000" marR="36000" marT="35998" marB="35998" anchor="ctr" horzOverflow="overflow">
                    <a:lnL w="11520" cap="flat" cmpd="sng" algn="ctr">
                      <a:solidFill>
                        <a:srgbClr val="7575D1"/>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②⇒Webサービス</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CECEEF"/>
                    </a:solidFill>
                  </a:tcPr>
                </a:tc>
              </a:tr>
              <a:tr h="666794">
                <a:tc v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iOS</a:t>
                      </a: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向</a:t>
                      </a:r>
                    </a:p>
                  </a:txBody>
                  <a:tcPr marL="36000" marR="36000" marT="35998" marB="35998" anchor="ctr" horzOverflow="overflow">
                    <a:lnL w="11520" cap="flat" cmpd="sng" algn="ctr">
                      <a:solidFill>
                        <a:srgbClr val="7575D1"/>
                      </a:solidFill>
                      <a:prstDash val="solid"/>
                      <a:round/>
                      <a:headEnd type="none" w="med" len="med"/>
                      <a:tailEnd type="none" w="med" len="med"/>
                    </a:lnL>
                    <a:lnR>
                      <a:noFill/>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①⇒Web</a:t>
                      </a: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CECEEF"/>
                    </a:solidFill>
                  </a:tcPr>
                </a:tc>
              </a:tr>
              <a:tr h="952563">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③アピールポイント</a:t>
                      </a:r>
                      <a: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
                      </a:r>
                      <a:b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b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・キャッチ</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7575D1"/>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研究所を舞台にしたメガネ男子必見の恋愛ゲームが登場！</a:t>
                      </a:r>
                    </a:p>
                  </a:txBody>
                  <a:tcPr marL="36000" marR="36000" marT="427170"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7575D1"/>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454055">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④</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サービス概要</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56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アドベンチャー要素を含むテキスト恋愛ゲーム</a:t>
                      </a:r>
                      <a:endPar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619262">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⑤</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想定ターゲット</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t" latinLnBrk="0" hangingPunct="1">
                        <a:lnSpc>
                          <a:spcPct val="64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全年齢対象の</a:t>
                      </a:r>
                      <a:r>
                        <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Android</a:t>
                      </a: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t>
                      </a:r>
                      <a:r>
                        <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iOS</a:t>
                      </a: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ユーザー</a:t>
                      </a:r>
                    </a:p>
                  </a:txBody>
                  <a:tcPr marL="36000" marR="36000" marT="427170"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⑥</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追加課金の有無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⑦</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音楽著作権の有無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⑧</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遠隔通知等の有無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⑨</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常駐機能の有無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bl>
          </a:graphicData>
        </a:graphic>
      </p:graphicFrame>
    </p:spTree>
    <p:extLst>
      <p:ext uri="{BB962C8B-B14F-4D97-AF65-F5344CB8AC3E}">
        <p14:creationId xmlns:p14="http://schemas.microsoft.com/office/powerpoint/2010/main" val="1899634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2239114"/>
            <a:ext cx="6156176" cy="3251368"/>
          </a:xfrm>
          <a:prstGeom prst="rect">
            <a:avLst/>
          </a:prstGeom>
        </p:spPr>
      </p:pic>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875" y="1772816"/>
            <a:ext cx="6572250" cy="723900"/>
          </a:xfrm>
          <a:prstGeom prst="rect">
            <a:avLst/>
          </a:prstGeom>
        </p:spPr>
      </p:pic>
    </p:spTree>
    <p:extLst>
      <p:ext uri="{BB962C8B-B14F-4D97-AF65-F5344CB8AC3E}">
        <p14:creationId xmlns:p14="http://schemas.microsoft.com/office/powerpoint/2010/main" val="29563369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23528" y="1412776"/>
            <a:ext cx="8388350" cy="41764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lnSpc>
                <a:spcPct val="93000"/>
              </a:lnSpc>
              <a:spcBef>
                <a:spcPct val="0"/>
              </a:spcBef>
              <a:buFontTx/>
              <a:buNone/>
              <a:defRPr/>
            </a:pPr>
            <a:endParaRPr lang="en-US" altLang="ja-JP" sz="1800" b="1" dirty="0" smtClean="0">
              <a:solidFill>
                <a:srgbClr val="660066"/>
              </a:solidFill>
              <a:latin typeface="Calibri" panose="020F0502020204030204" pitchFamily="34" charset="0"/>
              <a:ea typeface="ＭＳ Ｐゴシック" panose="020B060007020508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女性スマホユーザーの半数以上が利用する乙女ゲーム。</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中でも理数系男子は女子にとって何を考えているか興味いっぱいの存在です。</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そんな秘密めいたメガネ男子と恋したい！</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その擬似恋愛をかなえる注目のゲームが登場です！</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a:lnSpc>
                <a:spcPct val="93000"/>
              </a:lnSpc>
              <a:spcBef>
                <a:spcPct val="0"/>
              </a:spcBef>
              <a:buNone/>
              <a:defRPr/>
            </a:pPr>
            <a:endParaRPr lang="en-US" altLang="ja-JP" sz="1800" dirty="0" smtClean="0">
              <a:solidFill>
                <a:srgbClr val="660066"/>
              </a:solidFill>
              <a:latin typeface="メイリオ" panose="020B0604030504040204" pitchFamily="50" charset="-128"/>
            </a:endParaRPr>
          </a:p>
          <a:p>
            <a:pPr algn="ctr">
              <a:lnSpc>
                <a:spcPct val="93000"/>
              </a:lnSpc>
              <a:spcBef>
                <a:spcPct val="0"/>
              </a:spcBef>
              <a:buNone/>
              <a:defRPr/>
            </a:pPr>
            <a:r>
              <a:rPr lang="ja-JP" altLang="en-US" sz="1800" dirty="0" smtClean="0">
                <a:solidFill>
                  <a:srgbClr val="660066"/>
                </a:solidFill>
                <a:latin typeface="メイリオ" panose="020B0604030504040204" pitchFamily="50" charset="-128"/>
              </a:rPr>
              <a:t>あなた</a:t>
            </a:r>
            <a:r>
              <a:rPr lang="ja-JP" altLang="en-US" sz="1800" dirty="0">
                <a:solidFill>
                  <a:srgbClr val="660066"/>
                </a:solidFill>
                <a:latin typeface="メイリオ" panose="020B0604030504040204" pitchFamily="50" charset="-128"/>
              </a:rPr>
              <a:t>はあるラボに配属された新米研究員・・・。</a:t>
            </a:r>
            <a:endParaRPr lang="en-US" altLang="ja-JP" sz="1800" dirty="0">
              <a:solidFill>
                <a:srgbClr val="660066"/>
              </a:solidFill>
              <a:latin typeface="メイリオ" panose="020B0604030504040204" pitchFamily="50" charset="-128"/>
            </a:endParaRPr>
          </a:p>
          <a:p>
            <a:pPr algn="ctr">
              <a:lnSpc>
                <a:spcPct val="93000"/>
              </a:lnSpc>
              <a:spcBef>
                <a:spcPct val="0"/>
              </a:spcBef>
              <a:buNone/>
              <a:defRPr/>
            </a:pPr>
            <a:r>
              <a:rPr lang="ja-JP" altLang="en-US" sz="1800" dirty="0">
                <a:solidFill>
                  <a:srgbClr val="660066"/>
                </a:solidFill>
                <a:latin typeface="メイリオ" panose="020B0604030504040204" pitchFamily="50" charset="-128"/>
              </a:rPr>
              <a:t>先輩たちは歓迎してくれるんだけど・・・。</a:t>
            </a:r>
            <a:endParaRPr lang="en-US" altLang="ja-JP" sz="1800" dirty="0">
              <a:solidFill>
                <a:srgbClr val="660066"/>
              </a:solidFill>
              <a:latin typeface="メイリオ" panose="020B0604030504040204" pitchFamily="50" charset="-128"/>
            </a:endParaRPr>
          </a:p>
          <a:p>
            <a:pPr algn="ctr">
              <a:lnSpc>
                <a:spcPct val="93000"/>
              </a:lnSpc>
              <a:spcBef>
                <a:spcPct val="0"/>
              </a:spcBef>
              <a:buNone/>
              <a:defRPr/>
            </a:pPr>
            <a:r>
              <a:rPr lang="ja-JP" altLang="en-US" sz="1800" dirty="0">
                <a:solidFill>
                  <a:srgbClr val="660066"/>
                </a:solidFill>
                <a:latin typeface="メイリオ" panose="020B0604030504040204" pitchFamily="50" charset="-128"/>
              </a:rPr>
              <a:t>みんなクセありすぎ！！</a:t>
            </a:r>
            <a:endParaRPr lang="en-US" altLang="ja-JP" sz="1800" dirty="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ユーザー視点で繰り広げられる</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イケメン理数系男子たちとの恋の駆け引きにもう夢中です！</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i="1" dirty="0" smtClean="0">
              <a:solidFill>
                <a:srgbClr val="660066"/>
              </a:solidFill>
              <a:latin typeface="メイリオ" panose="020B0604030504040204" pitchFamily="50" charset="-128"/>
            </a:endParaRPr>
          </a:p>
        </p:txBody>
      </p:sp>
      <p:sp>
        <p:nvSpPr>
          <p:cNvPr id="3"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703" y="1983854"/>
            <a:ext cx="7620000" cy="2381250"/>
          </a:xfrm>
          <a:prstGeom prst="rect">
            <a:avLst/>
          </a:prstGeom>
        </p:spPr>
      </p:pic>
    </p:spTree>
    <p:extLst>
      <p:ext uri="{BB962C8B-B14F-4D97-AF65-F5344CB8AC3E}">
        <p14:creationId xmlns:p14="http://schemas.microsoft.com/office/powerpoint/2010/main" val="19405042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40072" y="1261754"/>
            <a:ext cx="8280400" cy="368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93000"/>
              </a:lnSpc>
              <a:spcBef>
                <a:spcPct val="0"/>
              </a:spcBef>
              <a:buFontTx/>
              <a:buNone/>
            </a:pPr>
            <a:endParaRPr lang="en-US" altLang="ja-JP" sz="1600" b="1" dirty="0">
              <a:solidFill>
                <a:srgbClr val="660066"/>
              </a:solidFill>
              <a:latin typeface="Calibri" panose="020F0502020204030204" pitchFamily="34" charset="0"/>
              <a:ea typeface="ＭＳ Ｐゴシック" panose="020B0600070205080204" pitchFamily="50" charset="-128"/>
            </a:endParaRPr>
          </a:p>
          <a:p>
            <a:pPr eaLnBrk="1" hangingPunct="1">
              <a:lnSpc>
                <a:spcPct val="93000"/>
              </a:lnSpc>
              <a:spcBef>
                <a:spcPct val="0"/>
              </a:spcBef>
              <a:buFontTx/>
              <a:buNone/>
            </a:pPr>
            <a:endParaRPr lang="en-US" altLang="ja-JP" sz="1600" b="1"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理数系メガネ男子オンリーのハーレムというありそう</a:t>
            </a:r>
            <a:r>
              <a:rPr lang="ja-JP" altLang="en-US" sz="1600" dirty="0">
                <a:solidFill>
                  <a:srgbClr val="660066"/>
                </a:solidFill>
                <a:latin typeface="メイリオ" panose="020B0604030504040204" pitchFamily="50" charset="-128"/>
              </a:rPr>
              <a:t>でなかった</a:t>
            </a:r>
            <a:r>
              <a:rPr lang="ja-JP" altLang="en-US" sz="1600" dirty="0" smtClean="0">
                <a:solidFill>
                  <a:srgbClr val="660066"/>
                </a:solidFill>
                <a:latin typeface="メイリオ" panose="020B0604030504040204" pitchFamily="50" charset="-128"/>
              </a:rPr>
              <a:t>この恋愛ゲームは</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a:solidFill>
                  <a:srgbClr val="660066"/>
                </a:solidFill>
                <a:latin typeface="メイリオ" panose="020B0604030504040204" pitchFamily="50" charset="-128"/>
              </a:rPr>
              <a:t>ステージごとに男性</a:t>
            </a:r>
            <a:r>
              <a:rPr lang="ja-JP" altLang="en-US" sz="1600" dirty="0" smtClean="0">
                <a:solidFill>
                  <a:srgbClr val="660066"/>
                </a:solidFill>
                <a:latin typeface="メイリオ" panose="020B0604030504040204" pitchFamily="50" charset="-128"/>
              </a:rPr>
              <a:t>パートナーの変更も</a:t>
            </a:r>
            <a:r>
              <a:rPr lang="ja-JP" altLang="en-US" sz="1600" dirty="0">
                <a:solidFill>
                  <a:srgbClr val="660066"/>
                </a:solidFill>
                <a:latin typeface="メイリオ" panose="020B0604030504040204" pitchFamily="50" charset="-128"/>
              </a:rPr>
              <a:t>可能、それに応じた</a:t>
            </a:r>
            <a:r>
              <a:rPr lang="ja-JP" altLang="en-US" sz="1600" dirty="0" smtClean="0">
                <a:solidFill>
                  <a:srgbClr val="660066"/>
                </a:solidFill>
                <a:latin typeface="メイリオ" panose="020B0604030504040204" pitchFamily="50" charset="-128"/>
              </a:rPr>
              <a:t>ストーリー分岐が楽しめる</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トキメキが止まらない</a:t>
            </a:r>
            <a:r>
              <a:rPr lang="ja-JP" altLang="en-US" sz="1600" dirty="0" smtClean="0">
                <a:solidFill>
                  <a:srgbClr val="660066"/>
                </a:solidFill>
                <a:latin typeface="メイリオ" panose="020B0604030504040204" pitchFamily="50" charset="-128"/>
              </a:rPr>
              <a:t>展開</a:t>
            </a:r>
            <a:r>
              <a:rPr lang="ja-JP" altLang="en-US" sz="1600" dirty="0">
                <a:solidFill>
                  <a:srgbClr val="660066"/>
                </a:solidFill>
                <a:latin typeface="メイリオ" panose="020B0604030504040204" pitchFamily="50" charset="-128"/>
              </a:rPr>
              <a:t>。</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a:solidFill>
                  <a:srgbClr val="660066"/>
                </a:solidFill>
                <a:latin typeface="メイリオ" panose="020B0604030504040204" pitchFamily="50" charset="-128"/>
              </a:rPr>
              <a:t>でも、ここに出てくるイケメンたちはちょっと変わったメンバーたち。</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a:solidFill>
                  <a:srgbClr val="660066"/>
                </a:solidFill>
                <a:latin typeface="メイリオ" panose="020B0604030504040204" pitchFamily="50" charset="-128"/>
              </a:rPr>
              <a:t>ホントにこの恋成就するの？</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今までなかったシチュエーションが味わったことのない未知の体験への扉を開きます。</a:t>
            </a:r>
            <a:endParaRPr lang="en-US" altLang="ja-JP" sz="1600" dirty="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09120"/>
            <a:ext cx="9144000" cy="1143000"/>
          </a:xfrm>
          <a:prstGeom prst="rect">
            <a:avLst/>
          </a:prstGeom>
        </p:spPr>
      </p:pic>
      <p:sp>
        <p:nvSpPr>
          <p:cNvPr id="9" name="テキスト ボックス 8"/>
          <p:cNvSpPr txBox="1"/>
          <p:nvPr/>
        </p:nvSpPr>
        <p:spPr>
          <a:xfrm>
            <a:off x="2634611" y="4646666"/>
            <a:ext cx="3874779" cy="369332"/>
          </a:xfrm>
          <a:prstGeom prst="rect">
            <a:avLst/>
          </a:prstGeom>
          <a:noFill/>
        </p:spPr>
        <p:txBody>
          <a:bodyPr wrap="none" rtlCol="0">
            <a:spAutoFit/>
          </a:bodyPr>
          <a:lstStyle/>
          <a:p>
            <a:r>
              <a:rPr lang="ja-JP" altLang="en-US" b="1" dirty="0" smtClean="0">
                <a:solidFill>
                  <a:srgbClr val="CC3399"/>
                </a:solidFill>
                <a:latin typeface="メイリオ" panose="020B0604030504040204" pitchFamily="50" charset="-128"/>
                <a:ea typeface="メイリオ" panose="020B0604030504040204" pitchFamily="50" charset="-128"/>
              </a:rPr>
              <a:t>ゲーム内のあなた</a:t>
            </a:r>
            <a:r>
              <a:rPr lang="en-US" altLang="ja-JP" b="1" dirty="0" smtClean="0">
                <a:solidFill>
                  <a:srgbClr val="CC3399"/>
                </a:solidFill>
                <a:latin typeface="メイリオ" panose="020B0604030504040204" pitchFamily="50" charset="-128"/>
                <a:ea typeface="メイリオ" panose="020B0604030504040204" pitchFamily="50" charset="-128"/>
              </a:rPr>
              <a:t>(</a:t>
            </a:r>
            <a:r>
              <a:rPr lang="ja-JP" altLang="en-US" b="1" dirty="0" smtClean="0">
                <a:solidFill>
                  <a:srgbClr val="CC3399"/>
                </a:solidFill>
                <a:latin typeface="メイリオ" panose="020B0604030504040204" pitchFamily="50" charset="-128"/>
                <a:ea typeface="メイリオ" panose="020B0604030504040204" pitchFamily="50" charset="-128"/>
              </a:rPr>
              <a:t>ユーザー</a:t>
            </a:r>
            <a:r>
              <a:rPr lang="en-US" altLang="ja-JP" b="1" dirty="0" smtClean="0">
                <a:solidFill>
                  <a:srgbClr val="CC3399"/>
                </a:solidFill>
                <a:latin typeface="メイリオ" panose="020B0604030504040204" pitchFamily="50" charset="-128"/>
                <a:ea typeface="メイリオ" panose="020B0604030504040204" pitchFamily="50" charset="-128"/>
              </a:rPr>
              <a:t>)</a:t>
            </a:r>
            <a:r>
              <a:rPr lang="ja-JP" altLang="en-US" b="1" dirty="0" smtClean="0">
                <a:solidFill>
                  <a:srgbClr val="CC3399"/>
                </a:solidFill>
                <a:latin typeface="メイリオ" panose="020B0604030504040204" pitchFamily="50" charset="-128"/>
                <a:ea typeface="メイリオ" panose="020B0604030504040204" pitchFamily="50" charset="-128"/>
              </a:rPr>
              <a:t>の設定</a:t>
            </a:r>
            <a:endParaRPr kumimoji="1" lang="ja-JP" altLang="en-US" dirty="0">
              <a:solidFill>
                <a:srgbClr val="CC3399"/>
              </a:solidFill>
            </a:endParaRPr>
          </a:p>
        </p:txBody>
      </p:sp>
      <p:sp>
        <p:nvSpPr>
          <p:cNvPr id="10" name="テキスト ボックス 9"/>
          <p:cNvSpPr txBox="1"/>
          <p:nvPr/>
        </p:nvSpPr>
        <p:spPr>
          <a:xfrm>
            <a:off x="2391901" y="5003144"/>
            <a:ext cx="4360199" cy="792140"/>
          </a:xfrm>
          <a:prstGeom prst="rect">
            <a:avLst/>
          </a:prstGeom>
          <a:noFill/>
        </p:spPr>
        <p:txBody>
          <a:bodyPr wrap="square" rtlCol="0">
            <a:spAutoFit/>
          </a:bodyPr>
          <a:lstStyle/>
          <a:p>
            <a:pPr algn="ctr">
              <a:lnSpc>
                <a:spcPct val="93000"/>
              </a:lnSpc>
              <a:defRPr/>
            </a:pPr>
            <a:r>
              <a:rPr lang="ja-JP" altLang="en-US" sz="1200" dirty="0" smtClean="0">
                <a:solidFill>
                  <a:srgbClr val="CC3399"/>
                </a:solidFill>
                <a:latin typeface="メイリオ" panose="020B0604030504040204" pitchFamily="50" charset="-128"/>
                <a:ea typeface="メイリオ" panose="020B0604030504040204" pitchFamily="50" charset="-128"/>
              </a:rPr>
              <a:t>愛創ラボに勤める新米</a:t>
            </a:r>
            <a:r>
              <a:rPr lang="ja-JP" altLang="en-US" sz="1200" dirty="0">
                <a:solidFill>
                  <a:srgbClr val="CC3399"/>
                </a:solidFill>
                <a:latin typeface="メイリオ" panose="020B0604030504040204" pitchFamily="50" charset="-128"/>
                <a:ea typeface="メイリオ" panose="020B0604030504040204" pitchFamily="50" charset="-128"/>
              </a:rPr>
              <a:t>科学者。</a:t>
            </a:r>
            <a:endParaRPr lang="en-US" altLang="ja-JP" sz="1200" dirty="0">
              <a:solidFill>
                <a:srgbClr val="CC3399"/>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a:solidFill>
                  <a:srgbClr val="CC3399"/>
                </a:solidFill>
                <a:latin typeface="メイリオ" panose="020B0604030504040204" pitchFamily="50" charset="-128"/>
                <a:ea typeface="メイリオ" panose="020B0604030504040204" pitchFamily="50" charset="-128"/>
              </a:rPr>
              <a:t>某大学を卒業後、雑誌編集者</a:t>
            </a:r>
            <a:r>
              <a:rPr lang="ja-JP" altLang="en-US" sz="1200" dirty="0" smtClean="0">
                <a:solidFill>
                  <a:srgbClr val="CC3399"/>
                </a:solidFill>
                <a:latin typeface="メイリオ" panose="020B0604030504040204" pitchFamily="50" charset="-128"/>
                <a:ea typeface="メイリオ" panose="020B0604030504040204" pitchFamily="50" charset="-128"/>
              </a:rPr>
              <a:t>としてラボに出入りするうち、</a:t>
            </a:r>
            <a:endParaRPr lang="en-US" altLang="ja-JP" sz="1200" dirty="0" smtClean="0">
              <a:solidFill>
                <a:srgbClr val="CC3399"/>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rgbClr val="CC3399"/>
                </a:solidFill>
                <a:latin typeface="メイリオ" panose="020B0604030504040204" pitchFamily="50" charset="-128"/>
                <a:ea typeface="メイリオ" panose="020B0604030504040204" pitchFamily="50" charset="-128"/>
              </a:rPr>
              <a:t>引き抜かれて配属。自分</a:t>
            </a:r>
            <a:r>
              <a:rPr lang="ja-JP" altLang="en-US" sz="1200" dirty="0">
                <a:solidFill>
                  <a:srgbClr val="CC3399"/>
                </a:solidFill>
                <a:latin typeface="メイリオ" panose="020B0604030504040204" pitchFamily="50" charset="-128"/>
                <a:ea typeface="メイリオ" panose="020B0604030504040204" pitchFamily="50" charset="-128"/>
              </a:rPr>
              <a:t>の心を素直に</a:t>
            </a:r>
            <a:r>
              <a:rPr lang="ja-JP" altLang="en-US" sz="1200" dirty="0" smtClean="0">
                <a:solidFill>
                  <a:srgbClr val="CC3399"/>
                </a:solidFill>
                <a:latin typeface="メイリオ" panose="020B0604030504040204" pitchFamily="50" charset="-128"/>
                <a:ea typeface="メイリオ" panose="020B0604030504040204" pitchFamily="50" charset="-128"/>
              </a:rPr>
              <a:t>出すのは正直苦手。</a:t>
            </a:r>
            <a:endParaRPr lang="en-US" altLang="ja-JP" sz="1200" dirty="0">
              <a:solidFill>
                <a:srgbClr val="CC3399"/>
              </a:solidFill>
              <a:latin typeface="メイリオ" panose="020B0604030504040204" pitchFamily="50" charset="-128"/>
              <a:ea typeface="メイリオ" panose="020B0604030504040204" pitchFamily="50" charset="-128"/>
            </a:endParaRPr>
          </a:p>
          <a:p>
            <a:endParaRPr kumimoji="1" lang="ja-JP" altLang="en-US" sz="1200" dirty="0">
              <a:solidFill>
                <a:srgbClr val="CC3399"/>
              </a:solidFill>
            </a:endParaRPr>
          </a:p>
        </p:txBody>
      </p:sp>
      <p:sp>
        <p:nvSpPr>
          <p:cNvPr id="11" name="角丸四角形 10"/>
          <p:cNvSpPr/>
          <p:nvPr/>
        </p:nvSpPr>
        <p:spPr>
          <a:xfrm>
            <a:off x="375558" y="1328818"/>
            <a:ext cx="8363272" cy="289227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星 5 2"/>
          <p:cNvSpPr/>
          <p:nvPr/>
        </p:nvSpPr>
        <p:spPr>
          <a:xfrm>
            <a:off x="1018114" y="4679134"/>
            <a:ext cx="864096" cy="720080"/>
          </a:xfrm>
          <a:prstGeom prst="star5">
            <a:avLst/>
          </a:prstGeom>
          <a:solidFill>
            <a:srgbClr val="FFFF00"/>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47178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25144"/>
            <a:ext cx="9144000" cy="1143000"/>
          </a:xfrm>
          <a:prstGeom prst="rect">
            <a:avLst/>
          </a:prstGeom>
        </p:spPr>
      </p:pic>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671796"/>
            <a:ext cx="9144000" cy="1143000"/>
          </a:xfrm>
          <a:prstGeom prst="rect">
            <a:avLst/>
          </a:prstGeom>
        </p:spPr>
      </p:pic>
      <p:pic>
        <p:nvPicPr>
          <p:cNvPr id="34" name="図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564868"/>
            <a:ext cx="9144000" cy="1143000"/>
          </a:xfrm>
          <a:prstGeom prst="rect">
            <a:avLst/>
          </a:prstGeom>
        </p:spPr>
      </p:pic>
      <p:sp>
        <p:nvSpPr>
          <p:cNvPr id="16" name="タイトル 1"/>
          <p:cNvSpPr txBox="1">
            <a:spLocks noChangeArrowheads="1"/>
          </p:cNvSpPr>
          <p:nvPr/>
        </p:nvSpPr>
        <p:spPr>
          <a:xfrm>
            <a:off x="457200" y="188604"/>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登場人物</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470774"/>
            <a:ext cx="9144000" cy="1143000"/>
          </a:xfrm>
          <a:prstGeom prst="rect">
            <a:avLst/>
          </a:prstGeom>
        </p:spPr>
      </p:pic>
      <p:pic>
        <p:nvPicPr>
          <p:cNvPr id="6" name="図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9736" y="558979"/>
            <a:ext cx="1739395" cy="2061183"/>
          </a:xfrm>
          <a:prstGeom prst="rect">
            <a:avLst/>
          </a:prstGeom>
        </p:spPr>
      </p:pic>
      <p:pic>
        <p:nvPicPr>
          <p:cNvPr id="7" name="図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28032" y="1684601"/>
            <a:ext cx="1905000" cy="2019300"/>
          </a:xfrm>
          <a:prstGeom prst="rect">
            <a:avLst/>
          </a:prstGeom>
        </p:spPr>
      </p:pic>
      <p:pic>
        <p:nvPicPr>
          <p:cNvPr id="8" name="図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3528" y="2769029"/>
            <a:ext cx="1756023" cy="2045767"/>
          </a:xfrm>
          <a:prstGeom prst="rect">
            <a:avLst/>
          </a:prstGeom>
        </p:spPr>
      </p:pic>
      <p:pic>
        <p:nvPicPr>
          <p:cNvPr id="10" name="図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72200" y="3735957"/>
            <a:ext cx="1905000" cy="2124075"/>
          </a:xfrm>
          <a:prstGeom prst="rect">
            <a:avLst/>
          </a:prstGeom>
        </p:spPr>
      </p:pic>
      <p:sp>
        <p:nvSpPr>
          <p:cNvPr id="11" name="テキスト ボックス 10"/>
          <p:cNvSpPr txBox="1"/>
          <p:nvPr/>
        </p:nvSpPr>
        <p:spPr>
          <a:xfrm>
            <a:off x="2988703" y="1668995"/>
            <a:ext cx="2951449" cy="369332"/>
          </a:xfrm>
          <a:prstGeom prst="rect">
            <a:avLst/>
          </a:prstGeom>
          <a:noFill/>
        </p:spPr>
        <p:txBody>
          <a:bodyPr wrap="none" rtlCol="0">
            <a:spAutoFit/>
          </a:bodyPr>
          <a:lstStyle/>
          <a:p>
            <a:r>
              <a:rPr lang="ja-JP" altLang="en-US" b="1" dirty="0">
                <a:solidFill>
                  <a:schemeClr val="tx2">
                    <a:lumMod val="75000"/>
                  </a:schemeClr>
                </a:solidFill>
                <a:latin typeface="メイリオ" panose="020B0604030504040204" pitchFamily="50" charset="-128"/>
                <a:ea typeface="メイリオ" panose="020B0604030504040204" pitchFamily="50" charset="-128"/>
              </a:rPr>
              <a:t>沙村流司</a:t>
            </a:r>
            <a:r>
              <a:rPr lang="en-US" altLang="ja-JP" b="1" dirty="0">
                <a:solidFill>
                  <a:schemeClr val="tx2">
                    <a:lumMod val="75000"/>
                  </a:schemeClr>
                </a:solidFill>
                <a:latin typeface="メイリオ" panose="020B0604030504040204" pitchFamily="50" charset="-128"/>
                <a:ea typeface="メイリオ" panose="020B0604030504040204" pitchFamily="50" charset="-128"/>
              </a:rPr>
              <a:t>(</a:t>
            </a:r>
            <a:r>
              <a:rPr lang="ja-JP" altLang="en-US" b="1" dirty="0">
                <a:solidFill>
                  <a:schemeClr val="tx2">
                    <a:lumMod val="75000"/>
                  </a:schemeClr>
                </a:solidFill>
                <a:latin typeface="メイリオ" panose="020B0604030504040204" pitchFamily="50" charset="-128"/>
                <a:ea typeface="メイリオ" panose="020B0604030504040204" pitchFamily="50" charset="-128"/>
              </a:rPr>
              <a:t>さむらりゅうじ</a:t>
            </a:r>
            <a:r>
              <a:rPr lang="en-US" altLang="ja-JP" b="1" dirty="0">
                <a:solidFill>
                  <a:schemeClr val="tx2">
                    <a:lumMod val="75000"/>
                  </a:schemeClr>
                </a:solidFill>
                <a:latin typeface="メイリオ" panose="020B0604030504040204" pitchFamily="50" charset="-128"/>
                <a:ea typeface="メイリオ" panose="020B0604030504040204" pitchFamily="50" charset="-128"/>
              </a:rPr>
              <a:t>)</a:t>
            </a:r>
            <a:endParaRPr kumimoji="1" lang="ja-JP" altLang="en-US" dirty="0">
              <a:solidFill>
                <a:schemeClr val="tx2">
                  <a:lumMod val="75000"/>
                </a:schemeClr>
              </a:solidFill>
            </a:endParaRPr>
          </a:p>
        </p:txBody>
      </p:sp>
      <p:sp>
        <p:nvSpPr>
          <p:cNvPr id="28" name="テキスト ボックス 27"/>
          <p:cNvSpPr txBox="1"/>
          <p:nvPr/>
        </p:nvSpPr>
        <p:spPr>
          <a:xfrm>
            <a:off x="3938991" y="2773836"/>
            <a:ext cx="2489785" cy="354777"/>
          </a:xfrm>
          <a:prstGeom prst="rect">
            <a:avLst/>
          </a:prstGeom>
          <a:noFill/>
        </p:spPr>
        <p:txBody>
          <a:bodyPr wrap="none" rtlCol="0">
            <a:spAutoFit/>
          </a:bodyPr>
          <a:lstStyle/>
          <a:p>
            <a:pPr algn="ctr">
              <a:lnSpc>
                <a:spcPct val="93000"/>
              </a:lnSpc>
              <a:defRPr/>
            </a:pPr>
            <a:r>
              <a:rPr lang="ja-JP" altLang="en-US" b="1" dirty="0">
                <a:solidFill>
                  <a:schemeClr val="accent2">
                    <a:lumMod val="75000"/>
                  </a:schemeClr>
                </a:solidFill>
                <a:latin typeface="メイリオ" panose="020B0604030504040204" pitchFamily="50" charset="-128"/>
                <a:ea typeface="メイリオ" panose="020B0604030504040204" pitchFamily="50" charset="-128"/>
              </a:rPr>
              <a:t>日下量</a:t>
            </a:r>
            <a:r>
              <a:rPr lang="en-US" altLang="ja-JP" b="1" dirty="0">
                <a:solidFill>
                  <a:schemeClr val="accent2">
                    <a:lumMod val="75000"/>
                  </a:schemeClr>
                </a:solidFill>
                <a:latin typeface="メイリオ" panose="020B0604030504040204" pitchFamily="50" charset="-128"/>
                <a:ea typeface="メイリオ" panose="020B0604030504040204" pitchFamily="50" charset="-128"/>
              </a:rPr>
              <a:t>(</a:t>
            </a:r>
            <a:r>
              <a:rPr lang="ja-JP" altLang="en-US" b="1" dirty="0">
                <a:solidFill>
                  <a:schemeClr val="accent2">
                    <a:lumMod val="75000"/>
                  </a:schemeClr>
                </a:solidFill>
                <a:latin typeface="メイリオ" panose="020B0604030504040204" pitchFamily="50" charset="-128"/>
                <a:ea typeface="メイリオ" panose="020B0604030504040204" pitchFamily="50" charset="-128"/>
              </a:rPr>
              <a:t>くさかりょう</a:t>
            </a:r>
            <a:r>
              <a:rPr lang="en-US" altLang="ja-JP" b="1" dirty="0">
                <a:solidFill>
                  <a:schemeClr val="accent2">
                    <a:lumMod val="75000"/>
                  </a:schemeClr>
                </a:solidFill>
                <a:latin typeface="メイリオ" panose="020B0604030504040204" pitchFamily="50" charset="-128"/>
                <a:ea typeface="メイリオ" panose="020B0604030504040204" pitchFamily="50" charset="-128"/>
              </a:rPr>
              <a:t>)</a:t>
            </a:r>
          </a:p>
        </p:txBody>
      </p:sp>
      <p:sp>
        <p:nvSpPr>
          <p:cNvPr id="29" name="テキスト ボックス 28"/>
          <p:cNvSpPr txBox="1"/>
          <p:nvPr/>
        </p:nvSpPr>
        <p:spPr>
          <a:xfrm>
            <a:off x="2478807" y="3864554"/>
            <a:ext cx="2720618" cy="354777"/>
          </a:xfrm>
          <a:prstGeom prst="rect">
            <a:avLst/>
          </a:prstGeom>
          <a:noFill/>
        </p:spPr>
        <p:txBody>
          <a:bodyPr wrap="none" rtlCol="0">
            <a:spAutoFit/>
          </a:bodyPr>
          <a:lstStyle/>
          <a:p>
            <a:pPr algn="ctr">
              <a:lnSpc>
                <a:spcPct val="93000"/>
              </a:lnSpc>
              <a:defRPr/>
            </a:pPr>
            <a:r>
              <a:rPr lang="ja-JP" altLang="en-US" b="1" dirty="0">
                <a:solidFill>
                  <a:schemeClr val="accent3">
                    <a:lumMod val="50000"/>
                  </a:schemeClr>
                </a:solidFill>
                <a:latin typeface="メイリオ" panose="020B0604030504040204" pitchFamily="50" charset="-128"/>
                <a:ea typeface="メイリオ" panose="020B0604030504040204" pitchFamily="50" charset="-128"/>
              </a:rPr>
              <a:t>一之瀬計</a:t>
            </a:r>
            <a:r>
              <a:rPr lang="en-US" altLang="ja-JP" b="1" dirty="0">
                <a:solidFill>
                  <a:schemeClr val="accent3">
                    <a:lumMod val="50000"/>
                  </a:schemeClr>
                </a:solidFill>
                <a:latin typeface="メイリオ" panose="020B0604030504040204" pitchFamily="50" charset="-128"/>
                <a:ea typeface="メイリオ" panose="020B0604030504040204" pitchFamily="50" charset="-128"/>
              </a:rPr>
              <a:t>(</a:t>
            </a:r>
            <a:r>
              <a:rPr lang="ja-JP" altLang="en-US" b="1" dirty="0">
                <a:solidFill>
                  <a:schemeClr val="accent3">
                    <a:lumMod val="50000"/>
                  </a:schemeClr>
                </a:solidFill>
                <a:latin typeface="メイリオ" panose="020B0604030504040204" pitchFamily="50" charset="-128"/>
                <a:ea typeface="メイリオ" panose="020B0604030504040204" pitchFamily="50" charset="-128"/>
              </a:rPr>
              <a:t>いちのせ</a:t>
            </a:r>
            <a:r>
              <a:rPr lang="ja-JP" altLang="en-US" b="1" dirty="0" err="1">
                <a:solidFill>
                  <a:schemeClr val="accent3">
                    <a:lumMod val="50000"/>
                  </a:schemeClr>
                </a:solidFill>
                <a:latin typeface="メイリオ" panose="020B0604030504040204" pitchFamily="50" charset="-128"/>
                <a:ea typeface="メイリオ" panose="020B0604030504040204" pitchFamily="50" charset="-128"/>
              </a:rPr>
              <a:t>けい</a:t>
            </a:r>
            <a:r>
              <a:rPr lang="en-US" altLang="ja-JP" b="1" dirty="0">
                <a:solidFill>
                  <a:schemeClr val="accent3">
                    <a:lumMod val="50000"/>
                  </a:schemeClr>
                </a:solidFill>
                <a:latin typeface="メイリオ" panose="020B0604030504040204" pitchFamily="50" charset="-128"/>
                <a:ea typeface="メイリオ" panose="020B0604030504040204" pitchFamily="50" charset="-128"/>
              </a:rPr>
              <a:t>)</a:t>
            </a:r>
          </a:p>
        </p:txBody>
      </p:sp>
      <p:sp>
        <p:nvSpPr>
          <p:cNvPr id="30" name="テキスト ボックス 29"/>
          <p:cNvSpPr txBox="1"/>
          <p:nvPr/>
        </p:nvSpPr>
        <p:spPr>
          <a:xfrm>
            <a:off x="3563888" y="4942760"/>
            <a:ext cx="2489785" cy="354777"/>
          </a:xfrm>
          <a:prstGeom prst="rect">
            <a:avLst/>
          </a:prstGeom>
          <a:noFill/>
        </p:spPr>
        <p:txBody>
          <a:bodyPr wrap="none" rtlCol="0">
            <a:spAutoFit/>
          </a:bodyPr>
          <a:lstStyle/>
          <a:p>
            <a:pPr algn="ctr">
              <a:lnSpc>
                <a:spcPct val="93000"/>
              </a:lnSpc>
              <a:defRPr/>
            </a:pPr>
            <a:r>
              <a:rPr lang="ja-JP" altLang="en-US" b="1" dirty="0">
                <a:solidFill>
                  <a:schemeClr val="bg2">
                    <a:lumMod val="25000"/>
                  </a:schemeClr>
                </a:solidFill>
                <a:latin typeface="メイリオ" panose="020B0604030504040204" pitchFamily="50" charset="-128"/>
                <a:ea typeface="メイリオ" panose="020B0604030504040204" pitchFamily="50" charset="-128"/>
              </a:rPr>
              <a:t>雪光</a:t>
            </a:r>
            <a:r>
              <a:rPr lang="en-US" altLang="ja-JP" b="1" dirty="0">
                <a:solidFill>
                  <a:schemeClr val="bg2">
                    <a:lumMod val="25000"/>
                  </a:schemeClr>
                </a:solidFill>
                <a:latin typeface="メイリオ" panose="020B0604030504040204" pitchFamily="50" charset="-128"/>
                <a:ea typeface="メイリオ" panose="020B0604030504040204" pitchFamily="50" charset="-128"/>
              </a:rPr>
              <a:t>(</a:t>
            </a:r>
            <a:r>
              <a:rPr lang="ja-JP" altLang="en-US" b="1" dirty="0">
                <a:solidFill>
                  <a:schemeClr val="bg2">
                    <a:lumMod val="25000"/>
                  </a:schemeClr>
                </a:solidFill>
                <a:latin typeface="メイリオ" panose="020B0604030504040204" pitchFamily="50" charset="-128"/>
                <a:ea typeface="メイリオ" panose="020B0604030504040204" pitchFamily="50" charset="-128"/>
              </a:rPr>
              <a:t>ゆきみつ</a:t>
            </a:r>
            <a:r>
              <a:rPr lang="en-US" altLang="ja-JP" b="1" dirty="0">
                <a:solidFill>
                  <a:schemeClr val="bg2">
                    <a:lumMod val="25000"/>
                  </a:schemeClr>
                </a:solidFill>
                <a:latin typeface="メイリオ" panose="020B0604030504040204" pitchFamily="50" charset="-128"/>
                <a:ea typeface="メイリオ" panose="020B0604030504040204" pitchFamily="50" charset="-128"/>
              </a:rPr>
              <a:t>)</a:t>
            </a:r>
            <a:r>
              <a:rPr lang="ja-JP" altLang="en-US" b="1" dirty="0">
                <a:solidFill>
                  <a:schemeClr val="bg2">
                    <a:lumMod val="25000"/>
                  </a:schemeClr>
                </a:solidFill>
                <a:latin typeface="メイリオ" panose="020B0604030504040204" pitchFamily="50" charset="-128"/>
                <a:ea typeface="メイリオ" panose="020B0604030504040204" pitchFamily="50" charset="-128"/>
              </a:rPr>
              <a:t>キルカ</a:t>
            </a:r>
            <a:endParaRPr lang="en-US" altLang="ja-JP"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2167224" y="2025473"/>
            <a:ext cx="5044971" cy="620426"/>
          </a:xfrm>
          <a:prstGeom prst="rect">
            <a:avLst/>
          </a:prstGeom>
          <a:noFill/>
        </p:spPr>
        <p:txBody>
          <a:bodyPr wrap="none" rtlCol="0">
            <a:spAutoFit/>
          </a:bodyPr>
          <a:lstStyle/>
          <a:p>
            <a:pPr algn="ctr">
              <a:lnSpc>
                <a:spcPct val="93000"/>
              </a:lnSpc>
              <a:defRPr/>
            </a:pP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元ホストにして、新物質</a:t>
            </a:r>
            <a:r>
              <a:rPr lang="ja-JP" altLang="en-US" sz="1200" dirty="0">
                <a:solidFill>
                  <a:schemeClr val="tx2">
                    <a:lumMod val="75000"/>
                  </a:schemeClr>
                </a:solidFill>
                <a:latin typeface="メイリオ" panose="020B0604030504040204" pitchFamily="50" charset="-128"/>
                <a:ea typeface="メイリオ" panose="020B0604030504040204" pitchFamily="50" charset="-128"/>
              </a:rPr>
              <a:t>の開発に成功して研究者と認められた</a:t>
            </a: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2">
                  <a:lumMod val="75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ふざけて</a:t>
            </a:r>
            <a:r>
              <a:rPr lang="ja-JP" altLang="en-US" sz="1200" dirty="0">
                <a:solidFill>
                  <a:schemeClr val="tx2">
                    <a:lumMod val="75000"/>
                  </a:schemeClr>
                </a:solidFill>
                <a:latin typeface="メイリオ" panose="020B0604030504040204" pitchFamily="50" charset="-128"/>
                <a:ea typeface="メイリオ" panose="020B0604030504040204" pitchFamily="50" charset="-128"/>
              </a:rPr>
              <a:t>いるがいざというときは頼りになる。</a:t>
            </a:r>
            <a:endParaRPr lang="en-US" altLang="ja-JP" sz="1200" dirty="0">
              <a:solidFill>
                <a:schemeClr val="tx2">
                  <a:lumMod val="75000"/>
                </a:schemeClr>
              </a:solidFill>
              <a:latin typeface="メイリオ" panose="020B0604030504040204" pitchFamily="50" charset="-128"/>
              <a:ea typeface="メイリオ" panose="020B0604030504040204" pitchFamily="50" charset="-128"/>
            </a:endParaRPr>
          </a:p>
          <a:p>
            <a:endParaRPr kumimoji="1" lang="ja-JP" altLang="en-US" sz="1200" dirty="0">
              <a:solidFill>
                <a:schemeClr val="tx2">
                  <a:lumMod val="75000"/>
                </a:schemeClr>
              </a:solidFill>
            </a:endParaRPr>
          </a:p>
        </p:txBody>
      </p:sp>
      <p:sp>
        <p:nvSpPr>
          <p:cNvPr id="31" name="テキスト ボックス 30"/>
          <p:cNvSpPr txBox="1"/>
          <p:nvPr/>
        </p:nvSpPr>
        <p:spPr>
          <a:xfrm>
            <a:off x="3685831" y="3171378"/>
            <a:ext cx="3262433" cy="435760"/>
          </a:xfrm>
          <a:prstGeom prst="rect">
            <a:avLst/>
          </a:prstGeom>
          <a:noFill/>
        </p:spPr>
        <p:txBody>
          <a:bodyPr wrap="none" rtlCol="0">
            <a:spAutoFit/>
          </a:bodyPr>
          <a:lstStyle/>
          <a:p>
            <a:pPr algn="ctr">
              <a:lnSpc>
                <a:spcPct val="93000"/>
              </a:lnSpc>
              <a:defRPr/>
            </a:pP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体育会系の兄貴タイプだが</a:t>
            </a: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どこか影がある。</a:t>
            </a:r>
            <a:endParaRPr lang="en-US" altLang="ja-JP" sz="1200" dirty="0">
              <a:solidFill>
                <a:schemeClr val="accent2">
                  <a:lumMod val="75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チームの中では常識人のほう</a:t>
            </a: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a:t>
            </a:r>
            <a:endParaRPr lang="en-US" altLang="ja-JP" sz="1200" dirty="0">
              <a:solidFill>
                <a:schemeClr val="accent2">
                  <a:lumMod val="75000"/>
                </a:schemeClr>
              </a:solidFill>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2119212" y="4189716"/>
            <a:ext cx="3570208" cy="438966"/>
          </a:xfrm>
          <a:prstGeom prst="rect">
            <a:avLst/>
          </a:prstGeom>
          <a:noFill/>
        </p:spPr>
        <p:txBody>
          <a:bodyPr wrap="none" rtlCol="0">
            <a:spAutoFit/>
          </a:bodyPr>
          <a:lstStyle/>
          <a:p>
            <a:pPr algn="ctr">
              <a:lnSpc>
                <a:spcPct val="93000"/>
              </a:lnSpc>
              <a:defRPr/>
            </a:pPr>
            <a:r>
              <a:rPr lang="ja-JP" altLang="en-US" sz="1200" dirty="0">
                <a:solidFill>
                  <a:schemeClr val="accent3">
                    <a:lumMod val="50000"/>
                  </a:schemeClr>
                </a:solidFill>
                <a:latin typeface="メイリオ" panose="020B0604030504040204" pitchFamily="50" charset="-128"/>
                <a:ea typeface="メイリオ" panose="020B0604030504040204" pitchFamily="50" charset="-128"/>
              </a:rPr>
              <a:t>根暗</a:t>
            </a:r>
            <a:r>
              <a:rPr lang="ja-JP" altLang="en-US" sz="1200" dirty="0" smtClean="0">
                <a:solidFill>
                  <a:schemeClr val="accent3">
                    <a:lumMod val="50000"/>
                  </a:schemeClr>
                </a:solidFill>
                <a:latin typeface="メイリオ" panose="020B0604030504040204" pitchFamily="50" charset="-128"/>
                <a:ea typeface="メイリオ" panose="020B0604030504040204" pitchFamily="50" charset="-128"/>
              </a:rPr>
              <a:t>キャラだが、時</a:t>
            </a:r>
            <a:r>
              <a:rPr lang="ja-JP" altLang="en-US" sz="1200" dirty="0">
                <a:solidFill>
                  <a:schemeClr val="accent3">
                    <a:lumMod val="50000"/>
                  </a:schemeClr>
                </a:solidFill>
                <a:latin typeface="メイリオ" panose="020B0604030504040204" pitchFamily="50" charset="-128"/>
                <a:ea typeface="メイリオ" panose="020B0604030504040204" pitchFamily="50" charset="-128"/>
              </a:rPr>
              <a:t>を追うに</a:t>
            </a:r>
            <a:r>
              <a:rPr lang="ja-JP" altLang="en-US" sz="1200" dirty="0" smtClean="0">
                <a:solidFill>
                  <a:schemeClr val="accent3">
                    <a:lumMod val="50000"/>
                  </a:schemeClr>
                </a:solidFill>
                <a:latin typeface="メイリオ" panose="020B0604030504040204" pitchFamily="50" charset="-128"/>
                <a:ea typeface="メイリオ" panose="020B0604030504040204" pitchFamily="50" charset="-128"/>
              </a:rPr>
              <a:t>つれ</a:t>
            </a:r>
            <a:endParaRPr lang="en-US" altLang="ja-JP" sz="1200" dirty="0" smtClean="0">
              <a:solidFill>
                <a:schemeClr val="accent3">
                  <a:lumMod val="50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chemeClr val="accent3">
                    <a:lumMod val="50000"/>
                  </a:schemeClr>
                </a:solidFill>
                <a:latin typeface="メイリオ" panose="020B0604030504040204" pitchFamily="50" charset="-128"/>
                <a:ea typeface="メイリオ" panose="020B0604030504040204" pitchFamily="50" charset="-128"/>
              </a:rPr>
              <a:t>レーサー</a:t>
            </a:r>
            <a:r>
              <a:rPr lang="ja-JP" altLang="en-US" sz="1200" dirty="0">
                <a:solidFill>
                  <a:schemeClr val="accent3">
                    <a:lumMod val="50000"/>
                  </a:schemeClr>
                </a:solidFill>
                <a:latin typeface="メイリオ" panose="020B0604030504040204" pitchFamily="50" charset="-128"/>
                <a:ea typeface="メイリオ" panose="020B0604030504040204" pitchFamily="50" charset="-128"/>
              </a:rPr>
              <a:t>であるという意外な一面が見えてくる。</a:t>
            </a:r>
            <a:endParaRPr lang="en-US" altLang="ja-JP" sz="1200" dirty="0">
              <a:solidFill>
                <a:schemeClr val="accent3">
                  <a:lumMod val="50000"/>
                </a:schemeClr>
              </a:solidFill>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3635387" y="5297537"/>
            <a:ext cx="2339103" cy="435760"/>
          </a:xfrm>
          <a:prstGeom prst="rect">
            <a:avLst/>
          </a:prstGeom>
          <a:noFill/>
        </p:spPr>
        <p:txBody>
          <a:bodyPr wrap="none" rtlCol="0">
            <a:spAutoFit/>
          </a:bodyPr>
          <a:lstStyle/>
          <a:p>
            <a:pPr algn="ctr">
              <a:lnSpc>
                <a:spcPct val="93000"/>
              </a:lnSpc>
              <a:defRPr/>
            </a:pPr>
            <a:r>
              <a:rPr lang="ja-JP" altLang="en-US" sz="1200" dirty="0" smtClean="0">
                <a:solidFill>
                  <a:schemeClr val="bg2">
                    <a:lumMod val="25000"/>
                  </a:schemeClr>
                </a:solidFill>
                <a:latin typeface="メイリオ" panose="020B0604030504040204" pitchFamily="50" charset="-128"/>
                <a:ea typeface="メイリオ" panose="020B0604030504040204" pitchFamily="50" charset="-128"/>
              </a:rPr>
              <a:t>クールな外国人研究者。</a:t>
            </a:r>
            <a:endParaRPr lang="en-US" altLang="ja-JP" sz="12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chemeClr val="bg2">
                    <a:lumMod val="25000"/>
                  </a:schemeClr>
                </a:solidFill>
                <a:latin typeface="メイリオ" panose="020B0604030504040204" pitchFamily="50" charset="-128"/>
                <a:ea typeface="メイリオ" panose="020B0604030504040204" pitchFamily="50" charset="-128"/>
              </a:rPr>
              <a:t>経歴は不明だが、実は・・・。</a:t>
            </a:r>
            <a:endParaRPr lang="en-US" altLang="ja-JP" sz="1200" dirty="0">
              <a:solidFill>
                <a:schemeClr val="bg2">
                  <a:lumMod val="25000"/>
                </a:schemeClr>
              </a:solidFill>
              <a:latin typeface="メイリオ" panose="020B0604030504040204" pitchFamily="50" charset="-128"/>
              <a:ea typeface="メイリオ" panose="020B0604030504040204" pitchFamily="50" charset="-128"/>
            </a:endParaRPr>
          </a:p>
        </p:txBody>
      </p:sp>
      <p:pic>
        <p:nvPicPr>
          <p:cNvPr id="35" name="図 3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38991" y="757298"/>
            <a:ext cx="4857750" cy="723900"/>
          </a:xfrm>
          <a:prstGeom prst="rect">
            <a:avLst/>
          </a:prstGeom>
        </p:spPr>
      </p:pic>
    </p:spTree>
    <p:extLst>
      <p:ext uri="{BB962C8B-B14F-4D97-AF65-F5344CB8AC3E}">
        <p14:creationId xmlns:p14="http://schemas.microsoft.com/office/powerpoint/2010/main" val="32861236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84588" y="809625"/>
            <a:ext cx="5459412" cy="545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3"/>
          <p:cNvSpPr txBox="1">
            <a:spLocks noChangeArrowheads="1"/>
          </p:cNvSpPr>
          <p:nvPr/>
        </p:nvSpPr>
        <p:spPr bwMode="auto">
          <a:xfrm>
            <a:off x="980901" y="1484784"/>
            <a:ext cx="6975475" cy="4535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学生時代は恋に脇目もふらず実験に没頭していたアナタ。でも、現実はキビしいもの。</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科学者になる夢は崩れ去り、某科学雑誌の新米編集者デビュー。</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資料整理ばかりの毎日に落ち込んでいたアナタに突然白羽の矢がたった！</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斬新な開発で有名な某研究所の密着レポートが決まったのだ。</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喜び勇んで研究所に向かったのは研究者とは思えないような風変わりなメンツ。</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FF0000"/>
                </a:solidFill>
                <a:latin typeface="メイリオ" panose="020B0604030504040204" pitchFamily="50" charset="-128"/>
              </a:rPr>
              <a:t>「この人たちが本当にあんなすごい発明をしたの？」</a:t>
            </a:r>
            <a:endParaRPr lang="en-US" altLang="ja-JP" sz="1400" dirty="0">
              <a:solidFill>
                <a:srgbClr val="FF0000"/>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頭に浮かぶ</a:t>
            </a:r>
            <a:r>
              <a:rPr lang="en-US" altLang="ja-JP" sz="1400" dirty="0">
                <a:solidFill>
                  <a:srgbClr val="FF0000"/>
                </a:solidFill>
                <a:latin typeface="メイリオ" panose="020B0604030504040204" pitchFamily="50" charset="-128"/>
              </a:rPr>
              <a:t>”</a:t>
            </a:r>
            <a:r>
              <a:rPr lang="ja-JP" altLang="en-US" sz="1400" dirty="0">
                <a:solidFill>
                  <a:srgbClr val="FF0000"/>
                </a:solidFill>
                <a:latin typeface="メイリオ" panose="020B0604030504040204" pitchFamily="50" charset="-128"/>
              </a:rPr>
              <a:t>？</a:t>
            </a:r>
            <a:r>
              <a:rPr lang="en-US" altLang="ja-JP" sz="1400" dirty="0">
                <a:solidFill>
                  <a:srgbClr val="FF0000"/>
                </a:solidFill>
                <a:latin typeface="メイリオ" panose="020B0604030504040204" pitchFamily="50" charset="-128"/>
              </a:rPr>
              <a:t>”</a:t>
            </a:r>
            <a:r>
              <a:rPr lang="ja-JP" altLang="en-US" sz="1400" dirty="0">
                <a:solidFill>
                  <a:srgbClr val="660066"/>
                </a:solidFill>
                <a:latin typeface="メイリオ" panose="020B0604030504040204" pitchFamily="50" charset="-128"/>
              </a:rPr>
              <a:t>を隠して密着開始。</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密着すれば密着するほどドン引きの連続。</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でも、何だろう心の中がなんだかムズムズする・・・。</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そして</a:t>
            </a:r>
            <a:r>
              <a:rPr lang="ja-JP" altLang="en-US" sz="1400" dirty="0" smtClean="0">
                <a:solidFill>
                  <a:srgbClr val="660066"/>
                </a:solidFill>
                <a:latin typeface="メイリオ" panose="020B0604030504040204" pitchFamily="50" charset="-128"/>
              </a:rPr>
              <a:t>ある</a:t>
            </a:r>
            <a:r>
              <a:rPr lang="ja-JP" altLang="en-US" sz="1400" dirty="0">
                <a:solidFill>
                  <a:srgbClr val="660066"/>
                </a:solidFill>
                <a:latin typeface="メイリオ" panose="020B0604030504040204" pitchFamily="50" charset="-128"/>
              </a:rPr>
              <a:t>事件</a:t>
            </a:r>
            <a:r>
              <a:rPr lang="ja-JP" altLang="en-US" sz="1400" dirty="0" smtClean="0">
                <a:solidFill>
                  <a:srgbClr val="660066"/>
                </a:solidFill>
                <a:latin typeface="メイリオ" panose="020B0604030504040204" pitchFamily="50" charset="-128"/>
              </a:rPr>
              <a:t>を</a:t>
            </a:r>
            <a:r>
              <a:rPr lang="ja-JP" altLang="en-US" sz="1400" dirty="0">
                <a:solidFill>
                  <a:srgbClr val="660066"/>
                </a:solidFill>
                <a:latin typeface="メイリオ" panose="020B0604030504040204" pitchFamily="50" charset="-128"/>
              </a:rPr>
              <a:t>きっかけにアナタは研究者見習いとして誘われる。</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しっちゃかめっちゃかの日常に悪戦苦闘するもハートは高鳴る一方。</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FF0000"/>
                </a:solidFill>
                <a:latin typeface="メイリオ" panose="020B0604030504040204" pitchFamily="50" charset="-128"/>
              </a:rPr>
              <a:t>この気持ちは何？</a:t>
            </a:r>
            <a:endParaRPr lang="en-US" altLang="ja-JP" sz="1400" dirty="0">
              <a:solidFill>
                <a:srgbClr val="FF0000"/>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FF0000"/>
                </a:solidFill>
                <a:latin typeface="メイリオ" panose="020B0604030504040204" pitchFamily="50" charset="-128"/>
              </a:rPr>
              <a:t>これってもしかすると・・</a:t>
            </a:r>
            <a:r>
              <a:rPr lang="ja-JP" altLang="en-US" sz="1400" dirty="0" smtClean="0">
                <a:solidFill>
                  <a:srgbClr val="FF0000"/>
                </a:solidFill>
                <a:latin typeface="メイリオ" panose="020B0604030504040204" pitchFamily="50" charset="-128"/>
              </a:rPr>
              <a:t>・、</a:t>
            </a:r>
            <a:endParaRPr lang="en-US" altLang="ja-JP" sz="1400" dirty="0">
              <a:solidFill>
                <a:srgbClr val="FF0000"/>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かくしてイケメン問題児たちとアナタのときめきの日々が始まったのだ！</a:t>
            </a: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ゲームの概要・</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ストーリ</a:t>
            </a: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ー</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6638" y="764704"/>
            <a:ext cx="1990725" cy="723900"/>
          </a:xfrm>
          <a:prstGeom prst="rect">
            <a:avLst/>
          </a:prstGeom>
        </p:spPr>
      </p:pic>
    </p:spTree>
    <p:extLst>
      <p:ext uri="{BB962C8B-B14F-4D97-AF65-F5344CB8AC3E}">
        <p14:creationId xmlns:p14="http://schemas.microsoft.com/office/powerpoint/2010/main" val="37189887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84588" y="809625"/>
            <a:ext cx="5459412" cy="545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3"/>
          <p:cNvSpPr txBox="1">
            <a:spLocks noChangeArrowheads="1"/>
          </p:cNvSpPr>
          <p:nvPr/>
        </p:nvSpPr>
        <p:spPr bwMode="auto">
          <a:xfrm>
            <a:off x="755650" y="1637283"/>
            <a:ext cx="7776790" cy="40239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b="1" dirty="0" smtClean="0">
                <a:solidFill>
                  <a:srgbClr val="660066"/>
                </a:solidFill>
                <a:latin typeface="メイリオ" panose="020B0604030504040204" pitchFamily="50" charset="-128"/>
              </a:rPr>
              <a:t>■朱牟</a:t>
            </a:r>
            <a:r>
              <a:rPr lang="en-US" altLang="ja-JP" sz="1400" b="1" dirty="0" smtClean="0">
                <a:solidFill>
                  <a:srgbClr val="660066"/>
                </a:solidFill>
                <a:latin typeface="メイリオ" panose="020B0604030504040204" pitchFamily="50" charset="-128"/>
              </a:rPr>
              <a:t>(</a:t>
            </a:r>
            <a:r>
              <a:rPr lang="ja-JP" altLang="en-US" sz="1400" b="1" dirty="0" smtClean="0">
                <a:solidFill>
                  <a:srgbClr val="660066"/>
                </a:solidFill>
                <a:latin typeface="メイリオ" panose="020B0604030504040204" pitchFamily="50" charset="-128"/>
              </a:rPr>
              <a:t>あかむ</a:t>
            </a:r>
            <a:r>
              <a:rPr lang="en-US" altLang="ja-JP" sz="1400" b="1" dirty="0" smtClean="0">
                <a:solidFill>
                  <a:srgbClr val="660066"/>
                </a:solidFill>
                <a:latin typeface="メイリオ" panose="020B0604030504040204" pitchFamily="50" charset="-128"/>
              </a:rPr>
              <a:t>)</a:t>
            </a:r>
            <a:r>
              <a:rPr lang="ja-JP" altLang="en-US" sz="1400" b="1" dirty="0" smtClean="0">
                <a:solidFill>
                  <a:srgbClr val="660066"/>
                </a:solidFill>
                <a:latin typeface="メイリオ" panose="020B0604030504040204" pitchFamily="50" charset="-128"/>
              </a:rPr>
              <a:t>町・</a:t>
            </a:r>
            <a:r>
              <a:rPr lang="ja-JP" altLang="en-US" sz="1400" b="1" dirty="0">
                <a:solidFill>
                  <a:srgbClr val="660066"/>
                </a:solidFill>
                <a:latin typeface="メイリオ" panose="020B0604030504040204" pitchFamily="50" charset="-128"/>
              </a:rPr>
              <a:t>・</a:t>
            </a:r>
            <a:r>
              <a:rPr lang="ja-JP" altLang="en-US" sz="1400" b="1" dirty="0" smtClean="0">
                <a:solidFill>
                  <a:srgbClr val="660066"/>
                </a:solidFill>
                <a:latin typeface="メイリオ" panose="020B0604030504040204" pitchFamily="50" charset="-128"/>
              </a:rPr>
              <a:t>・</a:t>
            </a:r>
            <a:endParaRPr lang="en-US" altLang="ja-JP" sz="1400" b="1"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東京に遠くて近い町。</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愛創ラボはこの町の遠くて近いあたりに位置する。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春には桜が満開となり、夏には花火大会、秋には湖には紅葉が映え、冬にはスキーができる、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という夢のような町である。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地図にはのっているが、</a:t>
            </a:r>
            <a:r>
              <a:rPr lang="ja-JP" altLang="en-US" sz="1400" dirty="0" err="1" smtClean="0">
                <a:solidFill>
                  <a:srgbClr val="660066"/>
                </a:solidFill>
                <a:latin typeface="メイリオ" panose="020B0604030504040204" pitchFamily="50" charset="-128"/>
              </a:rPr>
              <a:t>朱朱</a:t>
            </a:r>
            <a:r>
              <a:rPr lang="ja-JP" altLang="en-US" sz="1400" dirty="0" smtClean="0">
                <a:solidFill>
                  <a:srgbClr val="660066"/>
                </a:solidFill>
                <a:latin typeface="メイリオ" panose="020B0604030504040204" pitchFamily="50" charset="-128"/>
              </a:rPr>
              <a:t>町とか牟牟町とか誤植されることが多くたどりつけない人が多い。</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夜になると幽霊やチュパカブラが徘徊するという噂は沙村が流したデマであり、平和な町である。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b="1" dirty="0">
              <a:solidFill>
                <a:srgbClr val="660066"/>
              </a:solidFill>
              <a:latin typeface="メイリオ" panose="020B0604030504040204" pitchFamily="50" charset="-128"/>
            </a:endParaRPr>
          </a:p>
          <a:p>
            <a:pPr>
              <a:lnSpc>
                <a:spcPct val="150000"/>
              </a:lnSpc>
              <a:spcBef>
                <a:spcPct val="0"/>
              </a:spcBef>
              <a:buNone/>
            </a:pPr>
            <a:r>
              <a:rPr lang="ja-JP" altLang="en-US" sz="1400" b="1" dirty="0">
                <a:solidFill>
                  <a:srgbClr val="660066"/>
                </a:solidFill>
                <a:latin typeface="メイリオ" panose="020B0604030504040204" pitchFamily="50" charset="-128"/>
              </a:rPr>
              <a:t>■愛創ラボ・・</a:t>
            </a:r>
            <a:r>
              <a:rPr lang="ja-JP" altLang="en-US" sz="1400" b="1" dirty="0" smtClean="0">
                <a:solidFill>
                  <a:srgbClr val="660066"/>
                </a:solidFill>
                <a:latin typeface="メイリオ" panose="020B0604030504040204" pitchFamily="50" charset="-128"/>
              </a:rPr>
              <a:t>・</a:t>
            </a:r>
            <a:endParaRPr lang="en-US" altLang="ja-JP" sz="1400" b="1" dirty="0" smtClean="0">
              <a:solidFill>
                <a:srgbClr val="660066"/>
              </a:solidFill>
              <a:latin typeface="メイリオ" panose="020B0604030504040204" pitchFamily="50" charset="-128"/>
            </a:endParaRPr>
          </a:p>
          <a:p>
            <a:pPr>
              <a:lnSpc>
                <a:spcPct val="150000"/>
              </a:lnSpc>
              <a:spcBef>
                <a:spcPct val="0"/>
              </a:spcBef>
              <a:buNone/>
            </a:pPr>
            <a:r>
              <a:rPr lang="en-US" altLang="ja-JP" sz="1400" dirty="0" smtClean="0">
                <a:solidFill>
                  <a:srgbClr val="660066"/>
                </a:solidFill>
                <a:latin typeface="メイリオ" panose="020B0604030504040204" pitchFamily="50" charset="-128"/>
              </a:rPr>
              <a:t>『</a:t>
            </a:r>
            <a:r>
              <a:rPr lang="en-US" altLang="ja-JP" sz="1400" dirty="0">
                <a:solidFill>
                  <a:srgbClr val="660066"/>
                </a:solidFill>
                <a:latin typeface="メイリオ" panose="020B0604030504040204" pitchFamily="50" charset="-128"/>
              </a:rPr>
              <a:t>9</a:t>
            </a:r>
            <a:r>
              <a:rPr lang="ja-JP" altLang="en-US" sz="1400" dirty="0">
                <a:solidFill>
                  <a:srgbClr val="660066"/>
                </a:solidFill>
                <a:latin typeface="メイリオ" panose="020B0604030504040204" pitchFamily="50" charset="-128"/>
              </a:rPr>
              <a:t>トリュフ</a:t>
            </a:r>
            <a:r>
              <a:rPr lang="en-US" altLang="ja-JP" sz="1400" dirty="0">
                <a:solidFill>
                  <a:srgbClr val="660066"/>
                </a:solidFill>
                <a:latin typeface="メイリオ" panose="020B0604030504040204" pitchFamily="50" charset="-128"/>
              </a:rPr>
              <a:t>』</a:t>
            </a:r>
            <a:r>
              <a:rPr lang="ja-JP" altLang="en-US" sz="1400" dirty="0">
                <a:solidFill>
                  <a:srgbClr val="660066"/>
                </a:solidFill>
                <a:latin typeface="メイリオ" panose="020B0604030504040204" pitchFamily="50" charset="-128"/>
              </a:rPr>
              <a:t>などの新物質を次々に開発</a:t>
            </a:r>
            <a:r>
              <a:rPr lang="ja-JP" altLang="en-US" sz="1400" dirty="0" smtClean="0">
                <a:solidFill>
                  <a:srgbClr val="660066"/>
                </a:solidFill>
                <a:latin typeface="メイリオ" panose="020B0604030504040204" pitchFamily="50" charset="-128"/>
              </a:rPr>
              <a:t>し名</a:t>
            </a:r>
            <a:r>
              <a:rPr lang="ja-JP" altLang="en-US" sz="1400" dirty="0">
                <a:solidFill>
                  <a:srgbClr val="660066"/>
                </a:solidFill>
                <a:latin typeface="メイリオ" panose="020B0604030504040204" pitchFamily="50" charset="-128"/>
              </a:rPr>
              <a:t>をはせている世界有数の研究室。</a:t>
            </a:r>
            <a:endParaRPr lang="en-US" altLang="ja-JP" sz="1400" dirty="0">
              <a:solidFill>
                <a:srgbClr val="660066"/>
              </a:solidFill>
              <a:latin typeface="メイリオ" panose="020B0604030504040204" pitchFamily="50" charset="-128"/>
            </a:endParaRPr>
          </a:p>
          <a:p>
            <a:pPr>
              <a:lnSpc>
                <a:spcPct val="150000"/>
              </a:lnSpc>
              <a:spcBef>
                <a:spcPct val="0"/>
              </a:spcBef>
              <a:buNone/>
            </a:pPr>
            <a:r>
              <a:rPr lang="ja-JP" altLang="en-US" sz="1400" dirty="0">
                <a:solidFill>
                  <a:srgbClr val="660066"/>
                </a:solidFill>
                <a:latin typeface="メイリオ" panose="020B0604030504040204" pitchFamily="50" charset="-128"/>
              </a:rPr>
              <a:t>某大学内の地下に仰々しく構えているが扉を開ければ宴会や意味不明の実験が</a:t>
            </a:r>
            <a:endParaRPr lang="en-US" altLang="ja-JP" sz="1400" dirty="0">
              <a:solidFill>
                <a:srgbClr val="660066"/>
              </a:solidFill>
              <a:latin typeface="メイリオ" panose="020B0604030504040204" pitchFamily="50" charset="-128"/>
            </a:endParaRPr>
          </a:p>
          <a:p>
            <a:pPr>
              <a:lnSpc>
                <a:spcPct val="150000"/>
              </a:lnSpc>
              <a:spcBef>
                <a:spcPct val="0"/>
              </a:spcBef>
              <a:buNone/>
            </a:pPr>
            <a:r>
              <a:rPr lang="ja-JP" altLang="en-US" sz="1400" dirty="0">
                <a:solidFill>
                  <a:srgbClr val="660066"/>
                </a:solidFill>
                <a:latin typeface="メイリオ" panose="020B0604030504040204" pitchFamily="50" charset="-128"/>
              </a:rPr>
              <a:t>行われる魔窟である。</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b="1" dirty="0">
              <a:solidFill>
                <a:srgbClr val="660066"/>
              </a:solidFill>
              <a:latin typeface="メイリオ" panose="020B0604030504040204" pitchFamily="50" charset="-128"/>
            </a:endParaRPr>
          </a:p>
          <a:p>
            <a:pPr eaLnBrk="1" hangingPunct="1">
              <a:lnSpc>
                <a:spcPct val="150000"/>
              </a:lnSpc>
              <a:spcBef>
                <a:spcPct val="0"/>
              </a:spcBef>
              <a:buFontTx/>
              <a:buNone/>
            </a:pPr>
            <a:endParaRPr lang="ja-JP" altLang="en-US" sz="1400" dirty="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その他設定</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9975" y="760884"/>
            <a:ext cx="1924050" cy="723900"/>
          </a:xfrm>
          <a:prstGeom prst="rect">
            <a:avLst/>
          </a:prstGeom>
        </p:spPr>
      </p:pic>
    </p:spTree>
    <p:extLst>
      <p:ext uri="{BB962C8B-B14F-4D97-AF65-F5344CB8AC3E}">
        <p14:creationId xmlns:p14="http://schemas.microsoft.com/office/powerpoint/2010/main" val="30160915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84588" y="809625"/>
            <a:ext cx="5459412" cy="545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3"/>
          <p:cNvSpPr txBox="1">
            <a:spLocks noChangeArrowheads="1"/>
          </p:cNvSpPr>
          <p:nvPr/>
        </p:nvSpPr>
        <p:spPr bwMode="auto">
          <a:xfrm>
            <a:off x="5292080" y="5511824"/>
            <a:ext cx="2651125" cy="72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en-US" altLang="ja-JP" sz="1200" dirty="0">
                <a:solidFill>
                  <a:srgbClr val="660066"/>
                </a:solidFill>
                <a:latin typeface="メイリオ" panose="020B0604030504040204" pitchFamily="50" charset="-128"/>
              </a:rPr>
              <a:t>※</a:t>
            </a:r>
            <a:r>
              <a:rPr lang="ja-JP" altLang="en-US" sz="1200" dirty="0">
                <a:solidFill>
                  <a:srgbClr val="660066"/>
                </a:solidFill>
                <a:latin typeface="メイリオ" panose="020B0604030504040204" pitchFamily="50" charset="-128"/>
              </a:rPr>
              <a:t>初回は進行中のステージクリア後、</a:t>
            </a:r>
            <a:endParaRPr lang="en-US" altLang="ja-JP" sz="12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200" dirty="0">
                <a:solidFill>
                  <a:srgbClr val="660066"/>
                </a:solidFill>
                <a:latin typeface="メイリオ" panose="020B0604030504040204" pitchFamily="50" charset="-128"/>
              </a:rPr>
              <a:t>次のステージ内容を見れます。</a:t>
            </a:r>
            <a:endParaRPr lang="en-US" altLang="ja-JP" sz="1200" dirty="0">
              <a:solidFill>
                <a:srgbClr val="660066"/>
              </a:solidFill>
              <a:latin typeface="メイリオ" panose="020B0604030504040204" pitchFamily="50" charset="-128"/>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システム</a:t>
            </a: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ゲームの基本構成</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角丸四角形 10"/>
          <p:cNvSpPr/>
          <p:nvPr/>
        </p:nvSpPr>
        <p:spPr>
          <a:xfrm>
            <a:off x="457200"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プロローグ</a:t>
            </a:r>
            <a:endParaRPr kumimoji="1" lang="ja-JP" altLang="en-US" dirty="0">
              <a:solidFill>
                <a:srgbClr val="660066"/>
              </a:solidFill>
            </a:endParaRPr>
          </a:p>
        </p:txBody>
      </p:sp>
      <p:sp>
        <p:nvSpPr>
          <p:cNvPr id="12" name="角丸四角形 11"/>
          <p:cNvSpPr/>
          <p:nvPr/>
        </p:nvSpPr>
        <p:spPr>
          <a:xfrm>
            <a:off x="2798756"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パートナー</a:t>
            </a:r>
            <a:endParaRPr kumimoji="1" lang="en-US" altLang="ja-JP" dirty="0" smtClean="0">
              <a:solidFill>
                <a:srgbClr val="660066"/>
              </a:solidFill>
            </a:endParaRPr>
          </a:p>
          <a:p>
            <a:pPr algn="ctr"/>
            <a:r>
              <a:rPr kumimoji="1" lang="ja-JP" altLang="en-US" dirty="0" smtClean="0">
                <a:solidFill>
                  <a:srgbClr val="660066"/>
                </a:solidFill>
              </a:rPr>
              <a:t>選択</a:t>
            </a:r>
            <a:endParaRPr kumimoji="1" lang="ja-JP" altLang="en-US" dirty="0">
              <a:solidFill>
                <a:srgbClr val="660066"/>
              </a:solidFill>
            </a:endParaRPr>
          </a:p>
        </p:txBody>
      </p:sp>
      <p:sp>
        <p:nvSpPr>
          <p:cNvPr id="13" name="角丸四角形 12"/>
          <p:cNvSpPr/>
          <p:nvPr/>
        </p:nvSpPr>
        <p:spPr>
          <a:xfrm>
            <a:off x="5148064"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660066"/>
                </a:solidFill>
              </a:rPr>
              <a:t>各ステージの</a:t>
            </a:r>
            <a:endParaRPr lang="en-US" altLang="ja-JP" dirty="0" smtClean="0">
              <a:solidFill>
                <a:srgbClr val="660066"/>
              </a:solidFill>
            </a:endParaRPr>
          </a:p>
          <a:p>
            <a:pPr algn="ctr"/>
            <a:r>
              <a:rPr kumimoji="1" lang="ja-JP" altLang="en-US" dirty="0">
                <a:solidFill>
                  <a:srgbClr val="660066"/>
                </a:solidFill>
              </a:rPr>
              <a:t>ストーリ</a:t>
            </a:r>
            <a:r>
              <a:rPr kumimoji="1" lang="ja-JP" altLang="en-US" dirty="0" smtClean="0">
                <a:solidFill>
                  <a:srgbClr val="660066"/>
                </a:solidFill>
              </a:rPr>
              <a:t>ー</a:t>
            </a:r>
            <a:endParaRPr kumimoji="1" lang="ja-JP" altLang="en-US" dirty="0">
              <a:solidFill>
                <a:srgbClr val="660066"/>
              </a:solidFill>
            </a:endParaRPr>
          </a:p>
        </p:txBody>
      </p:sp>
      <p:sp>
        <p:nvSpPr>
          <p:cNvPr id="14" name="右矢印 13"/>
          <p:cNvSpPr/>
          <p:nvPr/>
        </p:nvSpPr>
        <p:spPr>
          <a:xfrm>
            <a:off x="2292797" y="4403427"/>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矢印 14"/>
          <p:cNvSpPr/>
          <p:nvPr/>
        </p:nvSpPr>
        <p:spPr>
          <a:xfrm>
            <a:off x="4634771" y="4403427"/>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2788" y="757387"/>
            <a:ext cx="2638425" cy="723900"/>
          </a:xfrm>
          <a:prstGeom prst="rect">
            <a:avLst/>
          </a:prstGeom>
        </p:spPr>
      </p:pic>
      <p:sp>
        <p:nvSpPr>
          <p:cNvPr id="17" name="角丸四角形 16"/>
          <p:cNvSpPr/>
          <p:nvPr/>
        </p:nvSpPr>
        <p:spPr>
          <a:xfrm>
            <a:off x="429084" y="1735634"/>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660066"/>
                </a:solidFill>
              </a:rPr>
              <a:t>TOP</a:t>
            </a:r>
            <a:r>
              <a:rPr kumimoji="1" lang="ja-JP" altLang="en-US" dirty="0" smtClean="0">
                <a:solidFill>
                  <a:srgbClr val="660066"/>
                </a:solidFill>
              </a:rPr>
              <a:t>ページ</a:t>
            </a:r>
            <a:endParaRPr kumimoji="1" lang="ja-JP" altLang="en-US" dirty="0">
              <a:solidFill>
                <a:srgbClr val="660066"/>
              </a:solidFill>
            </a:endParaRPr>
          </a:p>
        </p:txBody>
      </p:sp>
      <p:sp>
        <p:nvSpPr>
          <p:cNvPr id="18" name="右矢印 17"/>
          <p:cNvSpPr/>
          <p:nvPr/>
        </p:nvSpPr>
        <p:spPr>
          <a:xfrm rot="5400000">
            <a:off x="1082563" y="3301829"/>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 18"/>
          <p:cNvSpPr/>
          <p:nvPr/>
        </p:nvSpPr>
        <p:spPr>
          <a:xfrm>
            <a:off x="2787204" y="1735634"/>
            <a:ext cx="1738536" cy="1584176"/>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お問い合わせ、利用規約など</a:t>
            </a:r>
            <a:endParaRPr kumimoji="1" lang="ja-JP" altLang="en-US" dirty="0">
              <a:solidFill>
                <a:srgbClr val="660066"/>
              </a:solidFill>
            </a:endParaRPr>
          </a:p>
        </p:txBody>
      </p:sp>
      <p:sp>
        <p:nvSpPr>
          <p:cNvPr id="20" name="右矢印 19"/>
          <p:cNvSpPr/>
          <p:nvPr/>
        </p:nvSpPr>
        <p:spPr>
          <a:xfrm>
            <a:off x="2281245" y="2311698"/>
            <a:ext cx="431577" cy="576064"/>
          </a:xfrm>
          <a:prstGeom prst="rightArrow">
            <a:avLst/>
          </a:prstGeom>
          <a:no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Text Box 3"/>
          <p:cNvSpPr txBox="1">
            <a:spLocks noChangeArrowheads="1"/>
          </p:cNvSpPr>
          <p:nvPr/>
        </p:nvSpPr>
        <p:spPr bwMode="auto">
          <a:xfrm>
            <a:off x="5166118" y="1677755"/>
            <a:ext cx="3520682" cy="1464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800" b="1" dirty="0" smtClean="0">
                <a:solidFill>
                  <a:srgbClr val="660066"/>
                </a:solidFill>
                <a:latin typeface="メイリオ" panose="020B0604030504040204" pitchFamily="50" charset="-128"/>
              </a:rPr>
              <a:t>TOP</a:t>
            </a:r>
            <a:r>
              <a:rPr lang="ja-JP" altLang="en-US" sz="1800" b="1" dirty="0" smtClean="0">
                <a:solidFill>
                  <a:srgbClr val="660066"/>
                </a:solidFill>
                <a:latin typeface="メイリオ" panose="020B0604030504040204" pitchFamily="50" charset="-128"/>
              </a:rPr>
              <a:t>ページのプレイボタンから</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すぐにゲームが始められます。</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複数のページを経由してゲーム</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にたどりつくようなことはあり</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ません。</a:t>
            </a:r>
            <a:endParaRPr lang="en-US" altLang="ja-JP" sz="1000" b="1" dirty="0">
              <a:solidFill>
                <a:srgbClr val="660066"/>
              </a:solidFill>
              <a:latin typeface="メイリオ" panose="020B0604030504040204" pitchFamily="50" charset="-128"/>
            </a:endParaRPr>
          </a:p>
        </p:txBody>
      </p:sp>
    </p:spTree>
    <p:extLst>
      <p:ext uri="{BB962C8B-B14F-4D97-AF65-F5344CB8AC3E}">
        <p14:creationId xmlns:p14="http://schemas.microsoft.com/office/powerpoint/2010/main" val="2199568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912813" y="1125538"/>
            <a:ext cx="7259637" cy="1046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buFontTx/>
              <a:buNone/>
            </a:pPr>
            <a:r>
              <a:rPr lang="ja-JP" altLang="en-US" sz="1800" b="1" dirty="0" smtClean="0">
                <a:solidFill>
                  <a:srgbClr val="660066"/>
                </a:solidFill>
                <a:latin typeface="メイリオ" panose="020B0604030504040204" pitchFamily="50" charset="-128"/>
              </a:rPr>
              <a:t>タップのみの簡単操作で感覚的にゲームを楽しめます！</a:t>
            </a:r>
            <a:endParaRPr lang="en-US" altLang="ja-JP" sz="1000" b="1"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会話テキストはタップのよって進みます。途中、選択肢</a:t>
            </a:r>
            <a:r>
              <a:rPr lang="ja-JP" altLang="en-US" sz="1400" dirty="0">
                <a:solidFill>
                  <a:srgbClr val="660066"/>
                </a:solidFill>
                <a:latin typeface="メイリオ" panose="020B0604030504040204" pitchFamily="50" charset="-128"/>
              </a:rPr>
              <a:t>が</a:t>
            </a:r>
            <a:r>
              <a:rPr lang="ja-JP" altLang="en-US" sz="1400" dirty="0" smtClean="0">
                <a:solidFill>
                  <a:srgbClr val="660066"/>
                </a:solidFill>
                <a:latin typeface="メイリオ" panose="020B0604030504040204" pitchFamily="50" charset="-128"/>
              </a:rPr>
              <a:t>出ますので項目を選んで</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タップするとストーリー</a:t>
            </a:r>
            <a:r>
              <a:rPr lang="ja-JP" altLang="en-US" sz="1400" dirty="0">
                <a:solidFill>
                  <a:srgbClr val="660066"/>
                </a:solidFill>
                <a:latin typeface="メイリオ" panose="020B0604030504040204" pitchFamily="50" charset="-128"/>
              </a:rPr>
              <a:t>が分岐します。</a:t>
            </a:r>
            <a:endParaRPr lang="ja-JP" altLang="ja-JP" sz="1400" dirty="0">
              <a:solidFill>
                <a:srgbClr val="660066"/>
              </a:solidFill>
              <a:latin typeface="メイリオ" panose="020B0604030504040204" pitchFamily="50" charset="-128"/>
            </a:endParaRPr>
          </a:p>
        </p:txBody>
      </p:sp>
      <p:sp>
        <p:nvSpPr>
          <p:cNvPr id="3" name="テキスト ボックス 2"/>
          <p:cNvSpPr txBox="1"/>
          <p:nvPr/>
        </p:nvSpPr>
        <p:spPr>
          <a:xfrm>
            <a:off x="2195736" y="5948708"/>
            <a:ext cx="1569715" cy="307777"/>
          </a:xfrm>
          <a:prstGeom prst="rect">
            <a:avLst/>
          </a:prstGeom>
          <a:noFill/>
        </p:spPr>
        <p:txBody>
          <a:bodyPr wrap="square">
            <a:spAutoFit/>
          </a:bodyPr>
          <a:lstStyle/>
          <a:p>
            <a:pPr>
              <a:defRPr/>
            </a:pPr>
            <a:r>
              <a:rPr lang="ja-JP" altLang="en-US" sz="1400" b="1" dirty="0" smtClean="0">
                <a:solidFill>
                  <a:srgbClr val="660066"/>
                </a:solidFill>
                <a:latin typeface="メイリオ" panose="020B0604030504040204" pitchFamily="50" charset="-128"/>
                <a:ea typeface="メイリオ" panose="020B0604030504040204" pitchFamily="50" charset="-128"/>
              </a:rPr>
              <a:t>テキスト表示</a:t>
            </a:r>
            <a:r>
              <a:rPr lang="en-US" altLang="ja-JP" sz="1400" b="1" dirty="0" smtClean="0">
                <a:solidFill>
                  <a:srgbClr val="660066"/>
                </a:solidFill>
                <a:latin typeface="メイリオ" panose="020B0604030504040204" pitchFamily="50" charset="-128"/>
                <a:ea typeface="メイリオ" panose="020B0604030504040204" pitchFamily="50" charset="-128"/>
              </a:rPr>
              <a:t>UI</a:t>
            </a:r>
            <a:endParaRPr kumimoji="1" lang="ja-JP" altLang="en-US" sz="1400" b="1" dirty="0">
              <a:solidFill>
                <a:srgbClr val="660066"/>
              </a:solidFill>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5580112" y="5948708"/>
            <a:ext cx="1368152" cy="307777"/>
          </a:xfrm>
          <a:prstGeom prst="rect">
            <a:avLst/>
          </a:prstGeom>
          <a:noFill/>
        </p:spPr>
        <p:txBody>
          <a:bodyPr wrap="square">
            <a:spAutoFit/>
          </a:bodyPr>
          <a:lstStyle/>
          <a:p>
            <a:pPr>
              <a:defRPr/>
            </a:pPr>
            <a:r>
              <a:rPr kumimoji="1" lang="ja-JP" altLang="en-US" sz="1400" b="1" dirty="0">
                <a:solidFill>
                  <a:srgbClr val="660066"/>
                </a:solidFill>
                <a:latin typeface="メイリオ" panose="020B0604030504040204" pitchFamily="50" charset="-128"/>
                <a:ea typeface="メイリオ" panose="020B0604030504040204" pitchFamily="50" charset="-128"/>
              </a:rPr>
              <a:t>選択肢</a:t>
            </a:r>
            <a:r>
              <a:rPr kumimoji="1" lang="ja-JP" altLang="en-US" sz="1400" b="1" dirty="0" smtClean="0">
                <a:solidFill>
                  <a:srgbClr val="660066"/>
                </a:solidFill>
                <a:latin typeface="メイリオ" panose="020B0604030504040204" pitchFamily="50" charset="-128"/>
                <a:ea typeface="メイリオ" panose="020B0604030504040204" pitchFamily="50" charset="-128"/>
              </a:rPr>
              <a:t>表示</a:t>
            </a:r>
            <a:r>
              <a:rPr kumimoji="1" lang="en-US" altLang="ja-JP" sz="1400" b="1" dirty="0" smtClean="0">
                <a:solidFill>
                  <a:srgbClr val="660066"/>
                </a:solidFill>
                <a:latin typeface="メイリオ" panose="020B0604030504040204" pitchFamily="50" charset="-128"/>
                <a:ea typeface="メイリオ" panose="020B0604030504040204" pitchFamily="50" charset="-128"/>
              </a:rPr>
              <a:t>UI</a:t>
            </a:r>
            <a:endParaRPr kumimoji="1" lang="ja-JP" altLang="en-US" sz="1400" b="1" dirty="0">
              <a:solidFill>
                <a:srgbClr val="660066"/>
              </a:solidFill>
              <a:latin typeface="メイリオ" panose="020B0604030504040204" pitchFamily="50" charset="-128"/>
              <a:ea typeface="メイリオ" panose="020B0604030504040204" pitchFamily="50" charset="-128"/>
            </a:endParaRPr>
          </a:p>
        </p:txBody>
      </p:sp>
      <p:pic>
        <p:nvPicPr>
          <p:cNvPr id="5"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548260"/>
            <a:ext cx="2189162"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2548260"/>
            <a:ext cx="2189163"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システム</a:t>
            </a: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ゲームの基本構成</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8"/>
          <p:cNvSpPr/>
          <p:nvPr/>
        </p:nvSpPr>
        <p:spPr>
          <a:xfrm>
            <a:off x="457200" y="980728"/>
            <a:ext cx="8075240" cy="129614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98963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658</TotalTime>
  <Words>1758</Words>
  <Application>Microsoft Office PowerPoint</Application>
  <PresentationFormat>画面に合わせる (4:3)</PresentationFormat>
  <Paragraphs>247</Paragraphs>
  <Slides>19</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19</vt:i4>
      </vt:variant>
    </vt:vector>
  </HeadingPairs>
  <TitlesOfParts>
    <vt:vector size="29" baseType="lpstr">
      <vt:lpstr>ＭＳ Ｐゴシック</vt:lpstr>
      <vt:lpstr>新細明體</vt:lpstr>
      <vt:lpstr>メイリオ</vt:lpstr>
      <vt:lpstr>Arial</vt:lpstr>
      <vt:lpstr>Calibri</vt:lpstr>
      <vt:lpstr>Segoe UI</vt:lpstr>
      <vt:lpstr>Segoe UI Semibold</vt:lpstr>
      <vt:lpstr>Segoe UI Semilight</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okazaki</dc:creator>
  <cp:lastModifiedBy>office arte</cp:lastModifiedBy>
  <cp:revision>80</cp:revision>
  <dcterms:created xsi:type="dcterms:W3CDTF">2015-04-16T03:09:02Z</dcterms:created>
  <dcterms:modified xsi:type="dcterms:W3CDTF">2015-08-11T02:39:02Z</dcterms:modified>
</cp:coreProperties>
</file>